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40288" cy="42479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rille" initials="C" lastIdx="1" clrIdx="0">
    <p:extLst>
      <p:ext uri="{19B8F6BF-5375-455C-9EA6-DF929625EA0E}">
        <p15:presenceInfo xmlns:p15="http://schemas.microsoft.com/office/powerpoint/2012/main" userId="Cyri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25" d="100"/>
          <a:sy n="25" d="100"/>
        </p:scale>
        <p:origin x="704" y="-3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8451A-4DF7-4097-AC13-B4EEE40D7DF6}" type="datetimeFigureOut">
              <a:rPr lang="fr-FR" smtClean="0"/>
              <a:t>18/11/2024</a:t>
            </a:fld>
            <a:endParaRPr lang="fr-FR"/>
          </a:p>
        </p:txBody>
      </p:sp>
      <p:sp>
        <p:nvSpPr>
          <p:cNvPr id="4" name="Espace réservé de l'image des diapositives 3"/>
          <p:cNvSpPr>
            <a:spLocks noGrp="1" noRot="1" noChangeAspect="1"/>
          </p:cNvSpPr>
          <p:nvPr>
            <p:ph type="sldImg" idx="2"/>
          </p:nvPr>
        </p:nvSpPr>
        <p:spPr>
          <a:xfrm>
            <a:off x="2330450" y="1143000"/>
            <a:ext cx="21971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49267-5EB0-4CB7-A961-C6F6F7851343}" type="slidenum">
              <a:rPr lang="fr-FR" smtClean="0"/>
              <a:t>‹N°›</a:t>
            </a:fld>
            <a:endParaRPr lang="fr-FR"/>
          </a:p>
        </p:txBody>
      </p:sp>
    </p:spTree>
    <p:extLst>
      <p:ext uri="{BB962C8B-B14F-4D97-AF65-F5344CB8AC3E}">
        <p14:creationId xmlns:p14="http://schemas.microsoft.com/office/powerpoint/2010/main" val="1602158961"/>
      </p:ext>
    </p:extLst>
  </p:cSld>
  <p:clrMap bg1="lt1" tx1="dk1" bg2="lt2" tx2="dk2" accent1="accent1" accent2="accent2" accent3="accent3" accent4="accent4" accent5="accent5" accent6="accent6" hlink="hlink" folHlink="folHlink"/>
  <p:notesStyle>
    <a:lvl1pPr marL="0" algn="l" defTabSz="3490539" rtl="0" eaLnBrk="1" latinLnBrk="0" hangingPunct="1">
      <a:defRPr sz="4581" kern="1200">
        <a:solidFill>
          <a:schemeClr val="tx1"/>
        </a:solidFill>
        <a:latin typeface="+mn-lt"/>
        <a:ea typeface="+mn-ea"/>
        <a:cs typeface="+mn-cs"/>
      </a:defRPr>
    </a:lvl1pPr>
    <a:lvl2pPr marL="1745270" algn="l" defTabSz="3490539" rtl="0" eaLnBrk="1" latinLnBrk="0" hangingPunct="1">
      <a:defRPr sz="4581" kern="1200">
        <a:solidFill>
          <a:schemeClr val="tx1"/>
        </a:solidFill>
        <a:latin typeface="+mn-lt"/>
        <a:ea typeface="+mn-ea"/>
        <a:cs typeface="+mn-cs"/>
      </a:defRPr>
    </a:lvl2pPr>
    <a:lvl3pPr marL="3490539" algn="l" defTabSz="3490539" rtl="0" eaLnBrk="1" latinLnBrk="0" hangingPunct="1">
      <a:defRPr sz="4581" kern="1200">
        <a:solidFill>
          <a:schemeClr val="tx1"/>
        </a:solidFill>
        <a:latin typeface="+mn-lt"/>
        <a:ea typeface="+mn-ea"/>
        <a:cs typeface="+mn-cs"/>
      </a:defRPr>
    </a:lvl3pPr>
    <a:lvl4pPr marL="5235809" algn="l" defTabSz="3490539" rtl="0" eaLnBrk="1" latinLnBrk="0" hangingPunct="1">
      <a:defRPr sz="4581" kern="1200">
        <a:solidFill>
          <a:schemeClr val="tx1"/>
        </a:solidFill>
        <a:latin typeface="+mn-lt"/>
        <a:ea typeface="+mn-ea"/>
        <a:cs typeface="+mn-cs"/>
      </a:defRPr>
    </a:lvl4pPr>
    <a:lvl5pPr marL="6981078" algn="l" defTabSz="3490539" rtl="0" eaLnBrk="1" latinLnBrk="0" hangingPunct="1">
      <a:defRPr sz="4581" kern="1200">
        <a:solidFill>
          <a:schemeClr val="tx1"/>
        </a:solidFill>
        <a:latin typeface="+mn-lt"/>
        <a:ea typeface="+mn-ea"/>
        <a:cs typeface="+mn-cs"/>
      </a:defRPr>
    </a:lvl5pPr>
    <a:lvl6pPr marL="8726348" algn="l" defTabSz="3490539" rtl="0" eaLnBrk="1" latinLnBrk="0" hangingPunct="1">
      <a:defRPr sz="4581" kern="1200">
        <a:solidFill>
          <a:schemeClr val="tx1"/>
        </a:solidFill>
        <a:latin typeface="+mn-lt"/>
        <a:ea typeface="+mn-ea"/>
        <a:cs typeface="+mn-cs"/>
      </a:defRPr>
    </a:lvl6pPr>
    <a:lvl7pPr marL="10471617" algn="l" defTabSz="3490539" rtl="0" eaLnBrk="1" latinLnBrk="0" hangingPunct="1">
      <a:defRPr sz="4581" kern="1200">
        <a:solidFill>
          <a:schemeClr val="tx1"/>
        </a:solidFill>
        <a:latin typeface="+mn-lt"/>
        <a:ea typeface="+mn-ea"/>
        <a:cs typeface="+mn-cs"/>
      </a:defRPr>
    </a:lvl7pPr>
    <a:lvl8pPr marL="12216887" algn="l" defTabSz="3490539" rtl="0" eaLnBrk="1" latinLnBrk="0" hangingPunct="1">
      <a:defRPr sz="4581" kern="1200">
        <a:solidFill>
          <a:schemeClr val="tx1"/>
        </a:solidFill>
        <a:latin typeface="+mn-lt"/>
        <a:ea typeface="+mn-ea"/>
        <a:cs typeface="+mn-cs"/>
      </a:defRPr>
    </a:lvl8pPr>
    <a:lvl9pPr marL="13962156" algn="l" defTabSz="3490539" rtl="0" eaLnBrk="1" latinLnBrk="0" hangingPunct="1">
      <a:defRPr sz="458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68022" y="6952156"/>
            <a:ext cx="25704245" cy="14789303"/>
          </a:xfrm>
        </p:spPr>
        <p:txBody>
          <a:bodyPr anchor="b"/>
          <a:lstStyle>
            <a:lvl1pPr algn="ctr">
              <a:defRPr sz="19843"/>
            </a:lvl1pPr>
          </a:lstStyle>
          <a:p>
            <a:r>
              <a:rPr lang="fr-FR"/>
              <a:t>Modifiez le style du titre</a:t>
            </a:r>
            <a:endParaRPr lang="en-US" dirty="0"/>
          </a:p>
        </p:txBody>
      </p:sp>
      <p:sp>
        <p:nvSpPr>
          <p:cNvPr id="3" name="Subtitle 2"/>
          <p:cNvSpPr>
            <a:spLocks noGrp="1"/>
          </p:cNvSpPr>
          <p:nvPr>
            <p:ph type="subTitle" idx="1"/>
          </p:nvPr>
        </p:nvSpPr>
        <p:spPr>
          <a:xfrm>
            <a:off x="3780036" y="22311791"/>
            <a:ext cx="22680216" cy="10256143"/>
          </a:xfrm>
        </p:spPr>
        <p:txBody>
          <a:bodyPr/>
          <a:lstStyle>
            <a:lvl1pPr marL="0" indent="0" algn="ctr">
              <a:buNone/>
              <a:defRPr sz="7937"/>
            </a:lvl1pPr>
            <a:lvl2pPr marL="1512006" indent="0" algn="ctr">
              <a:buNone/>
              <a:defRPr sz="6614"/>
            </a:lvl2pPr>
            <a:lvl3pPr marL="3024012" indent="0" algn="ctr">
              <a:buNone/>
              <a:defRPr sz="5953"/>
            </a:lvl3pPr>
            <a:lvl4pPr marL="4536018" indent="0" algn="ctr">
              <a:buNone/>
              <a:defRPr sz="5291"/>
            </a:lvl4pPr>
            <a:lvl5pPr marL="6048024" indent="0" algn="ctr">
              <a:buNone/>
              <a:defRPr sz="5291"/>
            </a:lvl5pPr>
            <a:lvl6pPr marL="7560031" indent="0" algn="ctr">
              <a:buNone/>
              <a:defRPr sz="5291"/>
            </a:lvl6pPr>
            <a:lvl7pPr marL="9072037" indent="0" algn="ctr">
              <a:buNone/>
              <a:defRPr sz="5291"/>
            </a:lvl7pPr>
            <a:lvl8pPr marL="10584043" indent="0" algn="ctr">
              <a:buNone/>
              <a:defRPr sz="5291"/>
            </a:lvl8pPr>
            <a:lvl9pPr marL="12096049" indent="0" algn="ctr">
              <a:buNone/>
              <a:defRPr sz="529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03D68CB-EB05-406D-826D-09B93806B294}" type="datetimeFigureOut">
              <a:rPr lang="fr-FR" smtClean="0"/>
              <a:t>18/11/2024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867799-AFB0-4BFF-AFEF-93F3FEA87FC2}" type="slidenum">
              <a:rPr lang="fr-FR" smtClean="0"/>
              <a:t>‹N°›</a:t>
            </a:fld>
            <a:endParaRPr lang="fr-FR"/>
          </a:p>
        </p:txBody>
      </p:sp>
    </p:spTree>
    <p:extLst>
      <p:ext uri="{BB962C8B-B14F-4D97-AF65-F5344CB8AC3E}">
        <p14:creationId xmlns:p14="http://schemas.microsoft.com/office/powerpoint/2010/main" val="378487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03D68CB-EB05-406D-826D-09B93806B294}" type="datetimeFigureOut">
              <a:rPr lang="fr-FR" smtClean="0"/>
              <a:t>18/11/2024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867799-AFB0-4BFF-AFEF-93F3FEA87FC2}" type="slidenum">
              <a:rPr lang="fr-FR" smtClean="0"/>
              <a:t>‹N°›</a:t>
            </a:fld>
            <a:endParaRPr lang="fr-FR"/>
          </a:p>
        </p:txBody>
      </p:sp>
    </p:spTree>
    <p:extLst>
      <p:ext uri="{BB962C8B-B14F-4D97-AF65-F5344CB8AC3E}">
        <p14:creationId xmlns:p14="http://schemas.microsoft.com/office/powerpoint/2010/main" val="208665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40708" y="2261662"/>
            <a:ext cx="6520562" cy="3599976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079021" y="2261662"/>
            <a:ext cx="19183683" cy="35999763"/>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03D68CB-EB05-406D-826D-09B93806B294}" type="datetimeFigureOut">
              <a:rPr lang="fr-FR" smtClean="0"/>
              <a:t>18/11/2024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867799-AFB0-4BFF-AFEF-93F3FEA87FC2}" type="slidenum">
              <a:rPr lang="fr-FR" smtClean="0"/>
              <a:t>‹N°›</a:t>
            </a:fld>
            <a:endParaRPr lang="fr-FR"/>
          </a:p>
        </p:txBody>
      </p:sp>
    </p:spTree>
    <p:extLst>
      <p:ext uri="{BB962C8B-B14F-4D97-AF65-F5344CB8AC3E}">
        <p14:creationId xmlns:p14="http://schemas.microsoft.com/office/powerpoint/2010/main" val="390893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03D68CB-EB05-406D-826D-09B93806B294}" type="datetimeFigureOut">
              <a:rPr lang="fr-FR" smtClean="0"/>
              <a:t>18/11/2024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867799-AFB0-4BFF-AFEF-93F3FEA87FC2}" type="slidenum">
              <a:rPr lang="fr-FR" smtClean="0"/>
              <a:t>‹N°›</a:t>
            </a:fld>
            <a:endParaRPr lang="fr-FR"/>
          </a:p>
        </p:txBody>
      </p:sp>
    </p:spTree>
    <p:extLst>
      <p:ext uri="{BB962C8B-B14F-4D97-AF65-F5344CB8AC3E}">
        <p14:creationId xmlns:p14="http://schemas.microsoft.com/office/powerpoint/2010/main" val="41922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63272" y="10590491"/>
            <a:ext cx="26082248" cy="17670461"/>
          </a:xfrm>
        </p:spPr>
        <p:txBody>
          <a:bodyPr anchor="b"/>
          <a:lstStyle>
            <a:lvl1pPr>
              <a:defRPr sz="19843"/>
            </a:lvl1pPr>
          </a:lstStyle>
          <a:p>
            <a:r>
              <a:rPr lang="fr-FR"/>
              <a:t>Modifiez le style du titre</a:t>
            </a:r>
            <a:endParaRPr lang="en-US" dirty="0"/>
          </a:p>
        </p:txBody>
      </p:sp>
      <p:sp>
        <p:nvSpPr>
          <p:cNvPr id="3" name="Text Placeholder 2"/>
          <p:cNvSpPr>
            <a:spLocks noGrp="1"/>
          </p:cNvSpPr>
          <p:nvPr>
            <p:ph type="body" idx="1"/>
          </p:nvPr>
        </p:nvSpPr>
        <p:spPr>
          <a:xfrm>
            <a:off x="2063272" y="28428121"/>
            <a:ext cx="26082248" cy="9292478"/>
          </a:xfrm>
        </p:spPr>
        <p:txBody>
          <a:bodyPr/>
          <a:lstStyle>
            <a:lvl1pPr marL="0" indent="0">
              <a:buNone/>
              <a:defRPr sz="7937">
                <a:solidFill>
                  <a:schemeClr val="tx1"/>
                </a:solidFill>
              </a:defRPr>
            </a:lvl1pPr>
            <a:lvl2pPr marL="1512006" indent="0">
              <a:buNone/>
              <a:defRPr sz="6614">
                <a:solidFill>
                  <a:schemeClr val="tx1">
                    <a:tint val="75000"/>
                  </a:schemeClr>
                </a:solidFill>
              </a:defRPr>
            </a:lvl2pPr>
            <a:lvl3pPr marL="3024012" indent="0">
              <a:buNone/>
              <a:defRPr sz="5953">
                <a:solidFill>
                  <a:schemeClr val="tx1">
                    <a:tint val="75000"/>
                  </a:schemeClr>
                </a:solidFill>
              </a:defRPr>
            </a:lvl3pPr>
            <a:lvl4pPr marL="4536018" indent="0">
              <a:buNone/>
              <a:defRPr sz="5291">
                <a:solidFill>
                  <a:schemeClr val="tx1">
                    <a:tint val="75000"/>
                  </a:schemeClr>
                </a:solidFill>
              </a:defRPr>
            </a:lvl4pPr>
            <a:lvl5pPr marL="6048024" indent="0">
              <a:buNone/>
              <a:defRPr sz="5291">
                <a:solidFill>
                  <a:schemeClr val="tx1">
                    <a:tint val="75000"/>
                  </a:schemeClr>
                </a:solidFill>
              </a:defRPr>
            </a:lvl5pPr>
            <a:lvl6pPr marL="7560031" indent="0">
              <a:buNone/>
              <a:defRPr sz="5291">
                <a:solidFill>
                  <a:schemeClr val="tx1">
                    <a:tint val="75000"/>
                  </a:schemeClr>
                </a:solidFill>
              </a:defRPr>
            </a:lvl6pPr>
            <a:lvl7pPr marL="9072037" indent="0">
              <a:buNone/>
              <a:defRPr sz="5291">
                <a:solidFill>
                  <a:schemeClr val="tx1">
                    <a:tint val="75000"/>
                  </a:schemeClr>
                </a:solidFill>
              </a:defRPr>
            </a:lvl7pPr>
            <a:lvl8pPr marL="10584043" indent="0">
              <a:buNone/>
              <a:defRPr sz="5291">
                <a:solidFill>
                  <a:schemeClr val="tx1">
                    <a:tint val="75000"/>
                  </a:schemeClr>
                </a:solidFill>
              </a:defRPr>
            </a:lvl8pPr>
            <a:lvl9pPr marL="12096049" indent="0">
              <a:buNone/>
              <a:defRPr sz="5291">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03D68CB-EB05-406D-826D-09B93806B294}" type="datetimeFigureOut">
              <a:rPr lang="fr-FR" smtClean="0"/>
              <a:t>18/11/2024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867799-AFB0-4BFF-AFEF-93F3FEA87FC2}" type="slidenum">
              <a:rPr lang="fr-FR" smtClean="0"/>
              <a:t>‹N°›</a:t>
            </a:fld>
            <a:endParaRPr lang="fr-FR"/>
          </a:p>
        </p:txBody>
      </p:sp>
    </p:spTree>
    <p:extLst>
      <p:ext uri="{BB962C8B-B14F-4D97-AF65-F5344CB8AC3E}">
        <p14:creationId xmlns:p14="http://schemas.microsoft.com/office/powerpoint/2010/main" val="250722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079020" y="11308310"/>
            <a:ext cx="12852122" cy="2695311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15309146" y="11308310"/>
            <a:ext cx="12852122" cy="2695311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03D68CB-EB05-406D-826D-09B93806B294}" type="datetimeFigureOut">
              <a:rPr lang="fr-FR" smtClean="0"/>
              <a:t>18/11/2024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867799-AFB0-4BFF-AFEF-93F3FEA87FC2}" type="slidenum">
              <a:rPr lang="fr-FR" smtClean="0"/>
              <a:t>‹N°›</a:t>
            </a:fld>
            <a:endParaRPr lang="fr-FR"/>
          </a:p>
        </p:txBody>
      </p:sp>
    </p:spTree>
    <p:extLst>
      <p:ext uri="{BB962C8B-B14F-4D97-AF65-F5344CB8AC3E}">
        <p14:creationId xmlns:p14="http://schemas.microsoft.com/office/powerpoint/2010/main" val="244428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261671"/>
            <a:ext cx="26082248" cy="8210820"/>
          </a:xfrm>
        </p:spPr>
        <p:txBody>
          <a:bodyPr/>
          <a:lstStyle/>
          <a:p>
            <a:r>
              <a:rPr lang="fr-FR"/>
              <a:t>Modifiez le style du titre</a:t>
            </a:r>
            <a:endParaRPr lang="en-US" dirty="0"/>
          </a:p>
        </p:txBody>
      </p:sp>
      <p:sp>
        <p:nvSpPr>
          <p:cNvPr id="3" name="Text Placeholder 2"/>
          <p:cNvSpPr>
            <a:spLocks noGrp="1"/>
          </p:cNvSpPr>
          <p:nvPr>
            <p:ph type="body" idx="1"/>
          </p:nvPr>
        </p:nvSpPr>
        <p:spPr>
          <a:xfrm>
            <a:off x="2082962" y="10413482"/>
            <a:ext cx="12793057"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fr-FR"/>
              <a:t>Modifier les styles du texte du masque</a:t>
            </a:r>
          </a:p>
        </p:txBody>
      </p:sp>
      <p:sp>
        <p:nvSpPr>
          <p:cNvPr id="4" name="Content Placeholder 3"/>
          <p:cNvSpPr>
            <a:spLocks noGrp="1"/>
          </p:cNvSpPr>
          <p:nvPr>
            <p:ph sz="half" idx="2"/>
          </p:nvPr>
        </p:nvSpPr>
        <p:spPr>
          <a:xfrm>
            <a:off x="2082962" y="15516968"/>
            <a:ext cx="12793057" cy="2282312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5309148" y="10413482"/>
            <a:ext cx="12856061"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fr-FR"/>
              <a:t>Modifier les styles du texte du masque</a:t>
            </a:r>
          </a:p>
        </p:txBody>
      </p:sp>
      <p:sp>
        <p:nvSpPr>
          <p:cNvPr id="6" name="Content Placeholder 5"/>
          <p:cNvSpPr>
            <a:spLocks noGrp="1"/>
          </p:cNvSpPr>
          <p:nvPr>
            <p:ph sz="quarter" idx="4"/>
          </p:nvPr>
        </p:nvSpPr>
        <p:spPr>
          <a:xfrm>
            <a:off x="15309148" y="15516968"/>
            <a:ext cx="12856061" cy="2282312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03D68CB-EB05-406D-826D-09B93806B294}" type="datetimeFigureOut">
              <a:rPr lang="fr-FR" smtClean="0"/>
              <a:t>18/11/2024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8867799-AFB0-4BFF-AFEF-93F3FEA87FC2}" type="slidenum">
              <a:rPr lang="fr-FR" smtClean="0"/>
              <a:t>‹N°›</a:t>
            </a:fld>
            <a:endParaRPr lang="fr-FR"/>
          </a:p>
        </p:txBody>
      </p:sp>
    </p:spTree>
    <p:extLst>
      <p:ext uri="{BB962C8B-B14F-4D97-AF65-F5344CB8AC3E}">
        <p14:creationId xmlns:p14="http://schemas.microsoft.com/office/powerpoint/2010/main" val="2258104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03D68CB-EB05-406D-826D-09B93806B294}" type="datetimeFigureOut">
              <a:rPr lang="fr-FR" smtClean="0"/>
              <a:t>18/11/2024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8867799-AFB0-4BFF-AFEF-93F3FEA87FC2}" type="slidenum">
              <a:rPr lang="fr-FR" smtClean="0"/>
              <a:t>‹N°›</a:t>
            </a:fld>
            <a:endParaRPr lang="fr-FR"/>
          </a:p>
        </p:txBody>
      </p:sp>
    </p:spTree>
    <p:extLst>
      <p:ext uri="{BB962C8B-B14F-4D97-AF65-F5344CB8AC3E}">
        <p14:creationId xmlns:p14="http://schemas.microsoft.com/office/powerpoint/2010/main" val="195457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D68CB-EB05-406D-826D-09B93806B294}" type="datetimeFigureOut">
              <a:rPr lang="fr-FR" smtClean="0"/>
              <a:t>18/11/2024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8867799-AFB0-4BFF-AFEF-93F3FEA87FC2}" type="slidenum">
              <a:rPr lang="fr-FR" smtClean="0"/>
              <a:t>‹N°›</a:t>
            </a:fld>
            <a:endParaRPr lang="fr-FR"/>
          </a:p>
        </p:txBody>
      </p:sp>
    </p:spTree>
    <p:extLst>
      <p:ext uri="{BB962C8B-B14F-4D97-AF65-F5344CB8AC3E}">
        <p14:creationId xmlns:p14="http://schemas.microsoft.com/office/powerpoint/2010/main" val="325369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fr-FR"/>
              <a:t>Modifiez le style du titre</a:t>
            </a:r>
            <a:endParaRPr lang="en-US" dirty="0"/>
          </a:p>
        </p:txBody>
      </p:sp>
      <p:sp>
        <p:nvSpPr>
          <p:cNvPr id="3" name="Content Placeholder 2"/>
          <p:cNvSpPr>
            <a:spLocks noGrp="1"/>
          </p:cNvSpPr>
          <p:nvPr>
            <p:ph idx="1"/>
          </p:nvPr>
        </p:nvSpPr>
        <p:spPr>
          <a:xfrm>
            <a:off x="12856061" y="6116330"/>
            <a:ext cx="15309146" cy="30188272"/>
          </a:xfrm>
        </p:spPr>
        <p:txBody>
          <a:bodyPr/>
          <a:lstStyle>
            <a:lvl1pPr>
              <a:defRPr sz="10583"/>
            </a:lvl1pPr>
            <a:lvl2pPr>
              <a:defRPr sz="9260"/>
            </a:lvl2pPr>
            <a:lvl3pPr>
              <a:defRPr sz="7937"/>
            </a:lvl3pPr>
            <a:lvl4pPr>
              <a:defRPr sz="6614"/>
            </a:lvl4pPr>
            <a:lvl5pPr>
              <a:defRPr sz="6614"/>
            </a:lvl5pPr>
            <a:lvl6pPr>
              <a:defRPr sz="6614"/>
            </a:lvl6pPr>
            <a:lvl7pPr>
              <a:defRPr sz="6614"/>
            </a:lvl7pPr>
            <a:lvl8pPr>
              <a:defRPr sz="6614"/>
            </a:lvl8pPr>
            <a:lvl9pPr>
              <a:defRPr sz="6614"/>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fr-FR"/>
              <a:t>Modifier les styles du texte du masque</a:t>
            </a:r>
          </a:p>
        </p:txBody>
      </p:sp>
      <p:sp>
        <p:nvSpPr>
          <p:cNvPr id="5" name="Date Placeholder 4"/>
          <p:cNvSpPr>
            <a:spLocks noGrp="1"/>
          </p:cNvSpPr>
          <p:nvPr>
            <p:ph type="dt" sz="half" idx="10"/>
          </p:nvPr>
        </p:nvSpPr>
        <p:spPr/>
        <p:txBody>
          <a:bodyPr/>
          <a:lstStyle/>
          <a:p>
            <a:fld id="{703D68CB-EB05-406D-826D-09B93806B294}" type="datetimeFigureOut">
              <a:rPr lang="fr-FR" smtClean="0"/>
              <a:t>18/11/2024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867799-AFB0-4BFF-AFEF-93F3FEA87FC2}" type="slidenum">
              <a:rPr lang="fr-FR" smtClean="0"/>
              <a:t>‹N°›</a:t>
            </a:fld>
            <a:endParaRPr lang="fr-FR"/>
          </a:p>
        </p:txBody>
      </p:sp>
    </p:spTree>
    <p:extLst>
      <p:ext uri="{BB962C8B-B14F-4D97-AF65-F5344CB8AC3E}">
        <p14:creationId xmlns:p14="http://schemas.microsoft.com/office/powerpoint/2010/main" val="60499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fr-FR"/>
              <a:t>Modifiez le style du titre</a:t>
            </a:r>
            <a:endParaRPr lang="en-US" dirty="0"/>
          </a:p>
        </p:txBody>
      </p:sp>
      <p:sp>
        <p:nvSpPr>
          <p:cNvPr id="3" name="Picture Placeholder 2"/>
          <p:cNvSpPr>
            <a:spLocks noGrp="1" noChangeAspect="1"/>
          </p:cNvSpPr>
          <p:nvPr>
            <p:ph type="pic" idx="1"/>
          </p:nvPr>
        </p:nvSpPr>
        <p:spPr>
          <a:xfrm>
            <a:off x="12856061" y="6116330"/>
            <a:ext cx="15309146" cy="30188272"/>
          </a:xfrm>
        </p:spPr>
        <p:txBody>
          <a:bodyPr anchor="t"/>
          <a:lstStyle>
            <a:lvl1pPr marL="0" indent="0">
              <a:buNone/>
              <a:defRPr sz="10583"/>
            </a:lvl1pPr>
            <a:lvl2pPr marL="1512006" indent="0">
              <a:buNone/>
              <a:defRPr sz="9260"/>
            </a:lvl2pPr>
            <a:lvl3pPr marL="3024012" indent="0">
              <a:buNone/>
              <a:defRPr sz="7937"/>
            </a:lvl3pPr>
            <a:lvl4pPr marL="4536018" indent="0">
              <a:buNone/>
              <a:defRPr sz="6614"/>
            </a:lvl4pPr>
            <a:lvl5pPr marL="6048024" indent="0">
              <a:buNone/>
              <a:defRPr sz="6614"/>
            </a:lvl5pPr>
            <a:lvl6pPr marL="7560031" indent="0">
              <a:buNone/>
              <a:defRPr sz="6614"/>
            </a:lvl6pPr>
            <a:lvl7pPr marL="9072037" indent="0">
              <a:buNone/>
              <a:defRPr sz="6614"/>
            </a:lvl7pPr>
            <a:lvl8pPr marL="10584043" indent="0">
              <a:buNone/>
              <a:defRPr sz="6614"/>
            </a:lvl8pPr>
            <a:lvl9pPr marL="12096049" indent="0">
              <a:buNone/>
              <a:defRPr sz="6614"/>
            </a:lvl9pPr>
          </a:lstStyle>
          <a:p>
            <a:r>
              <a:rPr lang="fr-FR"/>
              <a:t>Cliquez sur l'icône pour ajouter une image</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fr-FR"/>
              <a:t>Modifier les styles du texte du masque</a:t>
            </a:r>
          </a:p>
        </p:txBody>
      </p:sp>
      <p:sp>
        <p:nvSpPr>
          <p:cNvPr id="5" name="Date Placeholder 4"/>
          <p:cNvSpPr>
            <a:spLocks noGrp="1"/>
          </p:cNvSpPr>
          <p:nvPr>
            <p:ph type="dt" sz="half" idx="10"/>
          </p:nvPr>
        </p:nvSpPr>
        <p:spPr/>
        <p:txBody>
          <a:bodyPr/>
          <a:lstStyle/>
          <a:p>
            <a:fld id="{703D68CB-EB05-406D-826D-09B93806B294}" type="datetimeFigureOut">
              <a:rPr lang="fr-FR" smtClean="0"/>
              <a:t>18/11/2024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867799-AFB0-4BFF-AFEF-93F3FEA87FC2}" type="slidenum">
              <a:rPr lang="fr-FR" smtClean="0"/>
              <a:t>‹N°›</a:t>
            </a:fld>
            <a:endParaRPr lang="fr-FR"/>
          </a:p>
        </p:txBody>
      </p:sp>
    </p:spTree>
    <p:extLst>
      <p:ext uri="{BB962C8B-B14F-4D97-AF65-F5344CB8AC3E}">
        <p14:creationId xmlns:p14="http://schemas.microsoft.com/office/powerpoint/2010/main" val="193848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9020" y="2261671"/>
            <a:ext cx="26082248" cy="821082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079020" y="11308310"/>
            <a:ext cx="26082248" cy="2695311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079020" y="39372595"/>
            <a:ext cx="6804065" cy="2261662"/>
          </a:xfrm>
          <a:prstGeom prst="rect">
            <a:avLst/>
          </a:prstGeom>
        </p:spPr>
        <p:txBody>
          <a:bodyPr vert="horz" lIns="91440" tIns="45720" rIns="91440" bIns="45720" rtlCol="0" anchor="ctr"/>
          <a:lstStyle>
            <a:lvl1pPr algn="l">
              <a:defRPr sz="3969">
                <a:solidFill>
                  <a:schemeClr val="tx1">
                    <a:tint val="75000"/>
                  </a:schemeClr>
                </a:solidFill>
              </a:defRPr>
            </a:lvl1pPr>
          </a:lstStyle>
          <a:p>
            <a:fld id="{703D68CB-EB05-406D-826D-09B93806B294}" type="datetimeFigureOut">
              <a:rPr lang="fr-FR" smtClean="0"/>
              <a:t>18/11/2024</a:t>
            </a:fld>
            <a:endParaRPr lang="fr-FR"/>
          </a:p>
        </p:txBody>
      </p:sp>
      <p:sp>
        <p:nvSpPr>
          <p:cNvPr id="5" name="Footer Placeholder 4"/>
          <p:cNvSpPr>
            <a:spLocks noGrp="1"/>
          </p:cNvSpPr>
          <p:nvPr>
            <p:ph type="ftr" sz="quarter" idx="3"/>
          </p:nvPr>
        </p:nvSpPr>
        <p:spPr>
          <a:xfrm>
            <a:off x="10017096" y="39372595"/>
            <a:ext cx="10206097" cy="2261662"/>
          </a:xfrm>
          <a:prstGeom prst="rect">
            <a:avLst/>
          </a:prstGeom>
        </p:spPr>
        <p:txBody>
          <a:bodyPr vert="horz" lIns="91440" tIns="45720" rIns="91440" bIns="45720" rtlCol="0" anchor="ctr"/>
          <a:lstStyle>
            <a:lvl1pPr algn="ctr">
              <a:defRPr sz="3969">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357203" y="39372595"/>
            <a:ext cx="6804065" cy="2261662"/>
          </a:xfrm>
          <a:prstGeom prst="rect">
            <a:avLst/>
          </a:prstGeom>
        </p:spPr>
        <p:txBody>
          <a:bodyPr vert="horz" lIns="91440" tIns="45720" rIns="91440" bIns="45720" rtlCol="0" anchor="ctr"/>
          <a:lstStyle>
            <a:lvl1pPr algn="r">
              <a:defRPr sz="3969">
                <a:solidFill>
                  <a:schemeClr val="tx1">
                    <a:tint val="75000"/>
                  </a:schemeClr>
                </a:solidFill>
              </a:defRPr>
            </a:lvl1pPr>
          </a:lstStyle>
          <a:p>
            <a:fld id="{48867799-AFB0-4BFF-AFEF-93F3FEA87FC2}" type="slidenum">
              <a:rPr lang="fr-FR" smtClean="0"/>
              <a:t>‹N°›</a:t>
            </a:fld>
            <a:endParaRPr lang="fr-FR"/>
          </a:p>
        </p:txBody>
      </p:sp>
    </p:spTree>
    <p:extLst>
      <p:ext uri="{BB962C8B-B14F-4D97-AF65-F5344CB8AC3E}">
        <p14:creationId xmlns:p14="http://schemas.microsoft.com/office/powerpoint/2010/main" val="121253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4012" rtl="0" eaLnBrk="1" latinLnBrk="0" hangingPunct="1">
        <a:lnSpc>
          <a:spcPct val="90000"/>
        </a:lnSpc>
        <a:spcBef>
          <a:spcPct val="0"/>
        </a:spcBef>
        <a:buNone/>
        <a:defRPr sz="14551" kern="1200">
          <a:solidFill>
            <a:schemeClr val="tx1"/>
          </a:solidFill>
          <a:latin typeface="+mj-lt"/>
          <a:ea typeface="+mj-ea"/>
          <a:cs typeface="+mj-cs"/>
        </a:defRPr>
      </a:lvl1pPr>
    </p:titleStyle>
    <p:body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p:bodyStyle>
    <p:otherStyle>
      <a:defPPr>
        <a:defRPr lang="en-US"/>
      </a:defPPr>
      <a:lvl1pPr marL="0" algn="l" defTabSz="3024012" rtl="0" eaLnBrk="1" latinLnBrk="0" hangingPunct="1">
        <a:defRPr sz="5953" kern="1200">
          <a:solidFill>
            <a:schemeClr val="tx1"/>
          </a:solidFill>
          <a:latin typeface="+mn-lt"/>
          <a:ea typeface="+mn-ea"/>
          <a:cs typeface="+mn-cs"/>
        </a:defRPr>
      </a:lvl1pPr>
      <a:lvl2pPr marL="1512006" algn="l" defTabSz="3024012" rtl="0" eaLnBrk="1" latinLnBrk="0" hangingPunct="1">
        <a:defRPr sz="5953" kern="1200">
          <a:solidFill>
            <a:schemeClr val="tx1"/>
          </a:solidFill>
          <a:latin typeface="+mn-lt"/>
          <a:ea typeface="+mn-ea"/>
          <a:cs typeface="+mn-cs"/>
        </a:defRPr>
      </a:lvl2pPr>
      <a:lvl3pPr marL="3024012" algn="l" defTabSz="3024012" rtl="0" eaLnBrk="1" latinLnBrk="0" hangingPunct="1">
        <a:defRPr sz="5953" kern="1200">
          <a:solidFill>
            <a:schemeClr val="tx1"/>
          </a:solidFill>
          <a:latin typeface="+mn-lt"/>
          <a:ea typeface="+mn-ea"/>
          <a:cs typeface="+mn-cs"/>
        </a:defRPr>
      </a:lvl3pPr>
      <a:lvl4pPr marL="4536018" algn="l" defTabSz="3024012" rtl="0" eaLnBrk="1" latinLnBrk="0" hangingPunct="1">
        <a:defRPr sz="5953" kern="1200">
          <a:solidFill>
            <a:schemeClr val="tx1"/>
          </a:solidFill>
          <a:latin typeface="+mn-lt"/>
          <a:ea typeface="+mn-ea"/>
          <a:cs typeface="+mn-cs"/>
        </a:defRPr>
      </a:lvl4pPr>
      <a:lvl5pPr marL="6048024" algn="l" defTabSz="3024012" rtl="0" eaLnBrk="1" latinLnBrk="0" hangingPunct="1">
        <a:defRPr sz="5953" kern="1200">
          <a:solidFill>
            <a:schemeClr val="tx1"/>
          </a:solidFill>
          <a:latin typeface="+mn-lt"/>
          <a:ea typeface="+mn-ea"/>
          <a:cs typeface="+mn-cs"/>
        </a:defRPr>
      </a:lvl5pPr>
      <a:lvl6pPr marL="7560031" algn="l" defTabSz="3024012" rtl="0" eaLnBrk="1" latinLnBrk="0" hangingPunct="1">
        <a:defRPr sz="5953" kern="1200">
          <a:solidFill>
            <a:schemeClr val="tx1"/>
          </a:solidFill>
          <a:latin typeface="+mn-lt"/>
          <a:ea typeface="+mn-ea"/>
          <a:cs typeface="+mn-cs"/>
        </a:defRPr>
      </a:lvl6pPr>
      <a:lvl7pPr marL="9072037" algn="l" defTabSz="3024012" rtl="0" eaLnBrk="1" latinLnBrk="0" hangingPunct="1">
        <a:defRPr sz="5953" kern="1200">
          <a:solidFill>
            <a:schemeClr val="tx1"/>
          </a:solidFill>
          <a:latin typeface="+mn-lt"/>
          <a:ea typeface="+mn-ea"/>
          <a:cs typeface="+mn-cs"/>
        </a:defRPr>
      </a:lvl7pPr>
      <a:lvl8pPr marL="10584043" algn="l" defTabSz="3024012" rtl="0" eaLnBrk="1" latinLnBrk="0" hangingPunct="1">
        <a:defRPr sz="5953" kern="1200">
          <a:solidFill>
            <a:schemeClr val="tx1"/>
          </a:solidFill>
          <a:latin typeface="+mn-lt"/>
          <a:ea typeface="+mn-ea"/>
          <a:cs typeface="+mn-cs"/>
        </a:defRPr>
      </a:lvl8pPr>
      <a:lvl9pPr marL="12096049" algn="l" defTabSz="3024012" rtl="0" eaLnBrk="1" latinLnBrk="0" hangingPunct="1">
        <a:defRPr sz="59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D616A07-2F4D-48E4-A2A0-62B3A94D2182}"/>
              </a:ext>
            </a:extLst>
          </p:cNvPr>
          <p:cNvSpPr txBox="1">
            <a:spLocks/>
          </p:cNvSpPr>
          <p:nvPr/>
        </p:nvSpPr>
        <p:spPr>
          <a:xfrm>
            <a:off x="2651514" y="2905842"/>
            <a:ext cx="25610530" cy="2387600"/>
          </a:xfrm>
          <a:prstGeom prst="rect">
            <a:avLst/>
          </a:prstGeom>
        </p:spPr>
        <p:txBody>
          <a:bodyPr>
            <a:normAutofit fontScale="67500" lnSpcReduction="20000"/>
          </a:bodyPr>
          <a:lstStyle>
            <a:lvl1pPr algn="l" defTabSz="3024012" rtl="0" eaLnBrk="1" latinLnBrk="0" hangingPunct="1">
              <a:lnSpc>
                <a:spcPct val="90000"/>
              </a:lnSpc>
              <a:spcBef>
                <a:spcPct val="0"/>
              </a:spcBef>
              <a:buNone/>
              <a:defRPr sz="14551" kern="1200">
                <a:solidFill>
                  <a:schemeClr val="tx1"/>
                </a:solidFill>
                <a:latin typeface="+mj-lt"/>
                <a:ea typeface="+mj-ea"/>
                <a:cs typeface="+mj-cs"/>
              </a:defRPr>
            </a:lvl1pPr>
          </a:lstStyle>
          <a:p>
            <a:pPr algn="ctr"/>
            <a:r>
              <a:rPr lang="fr-FR" b="1" dirty="0"/>
              <a:t>Les enquêtes VESPA: </a:t>
            </a:r>
          </a:p>
          <a:p>
            <a:pPr algn="ctr"/>
            <a:r>
              <a:rPr lang="fr-FR" b="1" dirty="0"/>
              <a:t>Pionnières de la recherche communautaire ?</a:t>
            </a:r>
          </a:p>
        </p:txBody>
      </p:sp>
      <p:pic>
        <p:nvPicPr>
          <p:cNvPr id="9" name="Image 8">
            <a:extLst>
              <a:ext uri="{FF2B5EF4-FFF2-40B4-BE49-F238E27FC236}">
                <a16:creationId xmlns:a16="http://schemas.microsoft.com/office/drawing/2014/main" id="{1CEB71BF-876E-4E69-B0C3-01707C2C149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0961" y="454960"/>
            <a:ext cx="6586624" cy="1782950"/>
          </a:xfrm>
          <a:prstGeom prst="rect">
            <a:avLst/>
          </a:prstGeom>
          <a:noFill/>
          <a:ln>
            <a:noFill/>
          </a:ln>
        </p:spPr>
      </p:pic>
      <p:pic>
        <p:nvPicPr>
          <p:cNvPr id="10" name="Image 9">
            <a:extLst>
              <a:ext uri="{FF2B5EF4-FFF2-40B4-BE49-F238E27FC236}">
                <a16:creationId xmlns:a16="http://schemas.microsoft.com/office/drawing/2014/main" id="{CED35972-57FC-4FCB-8C9C-C76AE2A70895}"/>
              </a:ext>
            </a:extLst>
          </p:cNvPr>
          <p:cNvPicPr>
            <a:picLocks noChangeAspect="1"/>
          </p:cNvPicPr>
          <p:nvPr/>
        </p:nvPicPr>
        <p:blipFill>
          <a:blip r:embed="rId3"/>
          <a:stretch>
            <a:fillRect/>
          </a:stretch>
        </p:blipFill>
        <p:spPr>
          <a:xfrm>
            <a:off x="2120287" y="136029"/>
            <a:ext cx="3741429" cy="3093243"/>
          </a:xfrm>
          <a:prstGeom prst="rect">
            <a:avLst/>
          </a:prstGeom>
        </p:spPr>
      </p:pic>
      <p:pic>
        <p:nvPicPr>
          <p:cNvPr id="11" name="Image 10">
            <a:extLst>
              <a:ext uri="{FF2B5EF4-FFF2-40B4-BE49-F238E27FC236}">
                <a16:creationId xmlns:a16="http://schemas.microsoft.com/office/drawing/2014/main" id="{14A0CBF0-8384-4A69-9CAB-F66A763FD9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4305" y="391186"/>
            <a:ext cx="5274377" cy="2387976"/>
          </a:xfrm>
          <a:prstGeom prst="rect">
            <a:avLst/>
          </a:prstGeom>
        </p:spPr>
      </p:pic>
      <p:sp>
        <p:nvSpPr>
          <p:cNvPr id="12" name="Espace réservé du contenu 2">
            <a:extLst>
              <a:ext uri="{FF2B5EF4-FFF2-40B4-BE49-F238E27FC236}">
                <a16:creationId xmlns:a16="http://schemas.microsoft.com/office/drawing/2014/main" id="{8A03D92C-40A5-428D-80A7-05DF505FB984}"/>
              </a:ext>
            </a:extLst>
          </p:cNvPr>
          <p:cNvSpPr txBox="1">
            <a:spLocks/>
          </p:cNvSpPr>
          <p:nvPr/>
        </p:nvSpPr>
        <p:spPr>
          <a:xfrm>
            <a:off x="632594" y="10157133"/>
            <a:ext cx="12172727" cy="7751855"/>
          </a:xfrm>
          <a:prstGeom prst="rect">
            <a:avLst/>
          </a:prstGeom>
        </p:spPr>
        <p:txBody>
          <a:bodyPr>
            <a:normAutofit fontScale="85000" lnSpcReduction="20000"/>
          </a:bodyPr>
          <a:lst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a:lstStyle>
          <a:p>
            <a:pPr algn="just"/>
            <a:r>
              <a:rPr lang="fr-FR" sz="4000" dirty="0"/>
              <a:t>Jusqu’en 1996, la recherche sur le VIH concentrait ses efforts sur la compréhension du virus, ses modes de transmissions et sur les traitements possibles. </a:t>
            </a:r>
          </a:p>
          <a:p>
            <a:pPr algn="just"/>
            <a:r>
              <a:rPr lang="fr-FR" sz="4000" dirty="0"/>
              <a:t>A partir de 1996, l’espoir de vivre avec le virus devient possible grâce aux trithérapies. Le caractère chronique de la maladie commence à apparaître et les contraintes du suivi et des traitements pes</a:t>
            </a:r>
            <a:r>
              <a:rPr lang="fr-FR" sz="4000" strike="sngStrike" dirty="0"/>
              <a:t>ai</a:t>
            </a:r>
            <a:r>
              <a:rPr lang="fr-FR" sz="4000" dirty="0"/>
              <a:t>ent lourdement sur la vie quotidienne des personnes vivant avec le VIH (PVVIH). A cette époque, les cohortes de patients collectaient essentiellement des données utiles au soin et à la prise en charge, avec peu</a:t>
            </a:r>
            <a:r>
              <a:rPr lang="fr-FR" sz="4000" strike="sngStrike" dirty="0"/>
              <a:t>,</a:t>
            </a:r>
            <a:r>
              <a:rPr lang="fr-FR" sz="4000" dirty="0"/>
              <a:t> de données prenant en compte les besoins des personnes. </a:t>
            </a:r>
            <a:endParaRPr lang="en-US" sz="4000" dirty="0"/>
          </a:p>
          <a:p>
            <a:pPr algn="just"/>
            <a:r>
              <a:rPr lang="fr-FR" sz="4000" dirty="0"/>
              <a:t>La mobilisation des associations de patients, regroupées autour du TRT-5 CHV, a poussé les équipes de recherche à s’intéresser aux conditions de vie et à la situation sociale des PVVIH, au moment où l’efficacité des traitements antirétroviraux permettaient de réduire la surveillance basée uniquement sur les cas de SIDA.</a:t>
            </a:r>
            <a:endParaRPr lang="en-US" sz="4000" dirty="0"/>
          </a:p>
        </p:txBody>
      </p:sp>
      <p:sp>
        <p:nvSpPr>
          <p:cNvPr id="14" name="Rectangle 13">
            <a:extLst>
              <a:ext uri="{FF2B5EF4-FFF2-40B4-BE49-F238E27FC236}">
                <a16:creationId xmlns:a16="http://schemas.microsoft.com/office/drawing/2014/main" id="{15163289-F95E-4AA5-A160-FF2EAB002899}"/>
              </a:ext>
            </a:extLst>
          </p:cNvPr>
          <p:cNvSpPr/>
          <p:nvPr/>
        </p:nvSpPr>
        <p:spPr>
          <a:xfrm>
            <a:off x="1405664" y="17854389"/>
            <a:ext cx="11404884" cy="1576312"/>
          </a:xfrm>
          <a:prstGeom prst="rect">
            <a:avLst/>
          </a:prstGeom>
          <a:solidFill>
            <a:schemeClr val="tx2">
              <a:lumMod val="20000"/>
              <a:lumOff val="80000"/>
            </a:schemeClr>
          </a:solidFill>
          <a:ln>
            <a:solidFill>
              <a:srgbClr val="7030A0"/>
            </a:solidFill>
          </a:ln>
        </p:spPr>
        <p:style>
          <a:lnRef idx="1">
            <a:schemeClr val="accent4"/>
          </a:lnRef>
          <a:fillRef idx="3">
            <a:schemeClr val="accent4"/>
          </a:fillRef>
          <a:effectRef idx="2">
            <a:schemeClr val="accent4"/>
          </a:effectRef>
          <a:fontRef idx="minor">
            <a:schemeClr val="lt1"/>
          </a:fontRef>
        </p:style>
        <p:txBody>
          <a:bodyPr rtlCol="0" anchor="ctr"/>
          <a:lstStyle/>
          <a:p>
            <a:r>
              <a:rPr lang="fr-FR" sz="3400" b="1" dirty="0">
                <a:solidFill>
                  <a:schemeClr val="tx1"/>
                </a:solidFill>
              </a:rPr>
              <a:t>C’est dans ce contexte que des équipes de recherche, en lien avec le collectif du TRT-5 CHV, ont initié les enquêtes VESPA, grâce au soutien financier de l’ANRS. </a:t>
            </a:r>
            <a:endParaRPr lang="en-US" sz="3400" b="1" dirty="0">
              <a:solidFill>
                <a:schemeClr val="tx1"/>
              </a:solidFill>
            </a:endParaRPr>
          </a:p>
        </p:txBody>
      </p:sp>
      <p:sp>
        <p:nvSpPr>
          <p:cNvPr id="15" name="ZoneTexte 14">
            <a:extLst>
              <a:ext uri="{FF2B5EF4-FFF2-40B4-BE49-F238E27FC236}">
                <a16:creationId xmlns:a16="http://schemas.microsoft.com/office/drawing/2014/main" id="{46B65A7C-7B50-4346-A52A-DAE82210E8A1}"/>
              </a:ext>
            </a:extLst>
          </p:cNvPr>
          <p:cNvSpPr txBox="1"/>
          <p:nvPr/>
        </p:nvSpPr>
        <p:spPr>
          <a:xfrm>
            <a:off x="1094025" y="9174828"/>
            <a:ext cx="11706952" cy="769440"/>
          </a:xfrm>
          <a:prstGeom prst="rect">
            <a:avLst/>
          </a:prstGeom>
          <a:solidFill>
            <a:srgbClr val="7030A0"/>
          </a:solidFill>
        </p:spPr>
        <p:txBody>
          <a:bodyPr wrap="square" rtlCol="0">
            <a:spAutoFit/>
          </a:bodyPr>
          <a:lstStyle/>
          <a:p>
            <a:r>
              <a:rPr lang="fr-FR" sz="4400" b="1" dirty="0">
                <a:solidFill>
                  <a:schemeClr val="bg1"/>
                </a:solidFill>
              </a:rPr>
              <a:t>Contexte</a:t>
            </a:r>
          </a:p>
        </p:txBody>
      </p:sp>
      <p:sp>
        <p:nvSpPr>
          <p:cNvPr id="16" name="ZoneTexte 15">
            <a:extLst>
              <a:ext uri="{FF2B5EF4-FFF2-40B4-BE49-F238E27FC236}">
                <a16:creationId xmlns:a16="http://schemas.microsoft.com/office/drawing/2014/main" id="{BFEFF1FE-C944-4CFF-B2BE-16B2C729698E}"/>
              </a:ext>
            </a:extLst>
          </p:cNvPr>
          <p:cNvSpPr txBox="1"/>
          <p:nvPr/>
        </p:nvSpPr>
        <p:spPr>
          <a:xfrm>
            <a:off x="1094025" y="19793840"/>
            <a:ext cx="11706952" cy="769441"/>
          </a:xfrm>
          <a:prstGeom prst="rect">
            <a:avLst/>
          </a:prstGeom>
          <a:solidFill>
            <a:srgbClr val="7030A0"/>
          </a:solidFill>
        </p:spPr>
        <p:txBody>
          <a:bodyPr wrap="square" rtlCol="0">
            <a:spAutoFit/>
          </a:bodyPr>
          <a:lstStyle/>
          <a:p>
            <a:r>
              <a:rPr lang="fr-FR" sz="4400" b="1" dirty="0">
                <a:solidFill>
                  <a:schemeClr val="bg1"/>
                </a:solidFill>
              </a:rPr>
              <a:t>Des objectifs spécifiques à chaque décennie</a:t>
            </a:r>
          </a:p>
        </p:txBody>
      </p:sp>
      <p:sp>
        <p:nvSpPr>
          <p:cNvPr id="20" name="Espace réservé du contenu 2">
            <a:extLst>
              <a:ext uri="{FF2B5EF4-FFF2-40B4-BE49-F238E27FC236}">
                <a16:creationId xmlns:a16="http://schemas.microsoft.com/office/drawing/2014/main" id="{57A16B1F-7938-4CD0-97DD-16DBE27BAA0E}"/>
              </a:ext>
            </a:extLst>
          </p:cNvPr>
          <p:cNvSpPr txBox="1">
            <a:spLocks/>
          </p:cNvSpPr>
          <p:nvPr/>
        </p:nvSpPr>
        <p:spPr>
          <a:xfrm>
            <a:off x="1094024" y="20694986"/>
            <a:ext cx="11999705" cy="1676153"/>
          </a:xfrm>
          <a:prstGeom prst="rect">
            <a:avLst/>
          </a:prstGeom>
        </p:spPr>
        <p:txBody>
          <a:bodyPr>
            <a:noAutofit/>
          </a:bodyPr>
          <a:lst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a:lstStyle>
          <a:p>
            <a:pPr marL="0" indent="0" algn="just">
              <a:buNone/>
            </a:pPr>
            <a:r>
              <a:rPr lang="fr-FR" sz="3400" dirty="0"/>
              <a:t>L’objectif général des enquêtes VESPA est de décrire les conditions de vie et la situation sociale des personnes infectées par le VIH avec des objectifs spécifiques selon les périodes </a:t>
            </a:r>
            <a:endParaRPr lang="en-US" sz="3400" dirty="0"/>
          </a:p>
          <a:p>
            <a:pPr marL="0" indent="0">
              <a:buFont typeface="Arial" panose="020B0604020202020204" pitchFamily="34" charset="0"/>
              <a:buNone/>
            </a:pPr>
            <a:endParaRPr lang="fr-FR" sz="3400" dirty="0"/>
          </a:p>
        </p:txBody>
      </p:sp>
      <p:sp>
        <p:nvSpPr>
          <p:cNvPr id="21" name="Espace réservé du contenu 2">
            <a:extLst>
              <a:ext uri="{FF2B5EF4-FFF2-40B4-BE49-F238E27FC236}">
                <a16:creationId xmlns:a16="http://schemas.microsoft.com/office/drawing/2014/main" id="{E84091FC-8BC3-41F1-8111-3A277A8937FE}"/>
              </a:ext>
            </a:extLst>
          </p:cNvPr>
          <p:cNvSpPr txBox="1">
            <a:spLocks/>
          </p:cNvSpPr>
          <p:nvPr/>
        </p:nvSpPr>
        <p:spPr>
          <a:xfrm>
            <a:off x="969994" y="23066901"/>
            <a:ext cx="3898898" cy="5835746"/>
          </a:xfrm>
          <a:prstGeom prst="rect">
            <a:avLst/>
          </a:prstGeom>
          <a:ln>
            <a:solidFill>
              <a:srgbClr val="7030A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Nécessité d’améliorer la prise en charge globale des PVVIH</a:t>
            </a:r>
          </a:p>
          <a:p>
            <a:r>
              <a:rPr lang="fr-FR" sz="2400" dirty="0"/>
              <a:t>Documenter les discriminations, stigmatisations au début des années 2000</a:t>
            </a:r>
          </a:p>
          <a:p>
            <a:r>
              <a:rPr lang="fr-FR" sz="2400" dirty="0"/>
              <a:t>Décrire l’accès au soin et les effets des traitements sur la qualité de vie des personnes</a:t>
            </a:r>
          </a:p>
          <a:p>
            <a:r>
              <a:rPr lang="fr-FR" sz="2400" dirty="0"/>
              <a:t>S’intéresser à l’insertion professionnelle</a:t>
            </a:r>
          </a:p>
          <a:p>
            <a:r>
              <a:rPr lang="fr-FR" sz="2400" dirty="0"/>
              <a:t>Comprendre la vie affective et la parentalité</a:t>
            </a:r>
          </a:p>
        </p:txBody>
      </p:sp>
      <p:sp>
        <p:nvSpPr>
          <p:cNvPr id="22" name="Espace réservé du contenu 2">
            <a:extLst>
              <a:ext uri="{FF2B5EF4-FFF2-40B4-BE49-F238E27FC236}">
                <a16:creationId xmlns:a16="http://schemas.microsoft.com/office/drawing/2014/main" id="{179784B5-409E-4B55-AEE0-186A037EE9F3}"/>
              </a:ext>
            </a:extLst>
          </p:cNvPr>
          <p:cNvSpPr txBox="1">
            <a:spLocks/>
          </p:cNvSpPr>
          <p:nvPr/>
        </p:nvSpPr>
        <p:spPr>
          <a:xfrm>
            <a:off x="4945092" y="23069675"/>
            <a:ext cx="4257675" cy="5835746"/>
          </a:xfrm>
          <a:prstGeom prst="rect">
            <a:avLst/>
          </a:prstGeom>
          <a:ln>
            <a:solidFill>
              <a:srgbClr val="7030A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fr-FR" sz="2400" dirty="0"/>
              <a:t>Questions autour des allègement des traitements antirétroviraux </a:t>
            </a:r>
          </a:p>
          <a:p>
            <a:pPr>
              <a:lnSpc>
                <a:spcPct val="80000"/>
              </a:lnSpc>
            </a:pPr>
            <a:r>
              <a:rPr lang="fr-FR" sz="2400" dirty="0"/>
              <a:t>Début des stratégies de réductions des risques d’acquisition du VIH </a:t>
            </a:r>
          </a:p>
          <a:p>
            <a:pPr>
              <a:lnSpc>
                <a:spcPct val="80000"/>
              </a:lnSpc>
            </a:pPr>
            <a:r>
              <a:rPr lang="fr-FR" sz="2400" dirty="0"/>
              <a:t>Attention portée aux difficultés sociales des PVVIH, en lien avec la crise financière de 2008</a:t>
            </a:r>
          </a:p>
          <a:p>
            <a:pPr>
              <a:lnSpc>
                <a:spcPct val="80000"/>
              </a:lnSpc>
            </a:pPr>
            <a:r>
              <a:rPr lang="fr-FR" sz="2400" dirty="0"/>
              <a:t>Approche détaillée des pratiques sexuelles et des stratégies de prévention</a:t>
            </a:r>
          </a:p>
          <a:p>
            <a:pPr>
              <a:lnSpc>
                <a:spcPct val="80000"/>
              </a:lnSpc>
            </a:pPr>
            <a:r>
              <a:rPr lang="fr-FR" sz="2400" dirty="0"/>
              <a:t>Focus sur la santé mentale des PVVIH et difficultés relationnelles</a:t>
            </a:r>
          </a:p>
          <a:p>
            <a:pPr>
              <a:lnSpc>
                <a:spcPct val="80000"/>
              </a:lnSpc>
            </a:pPr>
            <a:r>
              <a:rPr lang="fr-FR" sz="2400" dirty="0"/>
              <a:t>Mesure des discriminations </a:t>
            </a:r>
          </a:p>
        </p:txBody>
      </p:sp>
      <p:sp>
        <p:nvSpPr>
          <p:cNvPr id="23" name="Espace réservé du contenu 2">
            <a:extLst>
              <a:ext uri="{FF2B5EF4-FFF2-40B4-BE49-F238E27FC236}">
                <a16:creationId xmlns:a16="http://schemas.microsoft.com/office/drawing/2014/main" id="{02DE9C31-F585-4594-8B29-DA8EDDCF3492}"/>
              </a:ext>
            </a:extLst>
          </p:cNvPr>
          <p:cNvSpPr txBox="1">
            <a:spLocks/>
          </p:cNvSpPr>
          <p:nvPr/>
        </p:nvSpPr>
        <p:spPr>
          <a:xfrm>
            <a:off x="9290080" y="23057432"/>
            <a:ext cx="3803650" cy="5847989"/>
          </a:xfrm>
          <a:prstGeom prst="rect">
            <a:avLst/>
          </a:prstGeom>
          <a:ln>
            <a:solidFill>
              <a:srgbClr val="7030A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fr-FR" sz="2400" dirty="0"/>
              <a:t>Evolution des traitements (plus d’efficacité - moins d’effets secondaires;  médicaments injectables, essais de guérison en perspective…)</a:t>
            </a:r>
          </a:p>
          <a:p>
            <a:pPr>
              <a:lnSpc>
                <a:spcPct val="80000"/>
              </a:lnSpc>
            </a:pPr>
            <a:r>
              <a:rPr lang="fr-FR" sz="2400" dirty="0"/>
              <a:t>Mesurer les évolutions de la prévention : diversification du dépistage, </a:t>
            </a:r>
            <a:r>
              <a:rPr lang="fr-FR" sz="2400" dirty="0" err="1"/>
              <a:t>TasP</a:t>
            </a:r>
            <a:r>
              <a:rPr lang="fr-FR" sz="2400" dirty="0"/>
              <a:t>, </a:t>
            </a:r>
            <a:r>
              <a:rPr lang="fr-FR" sz="2400" dirty="0" err="1"/>
              <a:t>PrEP</a:t>
            </a:r>
            <a:r>
              <a:rPr lang="fr-FR" sz="2400" dirty="0"/>
              <a:t>… </a:t>
            </a:r>
          </a:p>
          <a:p>
            <a:pPr>
              <a:lnSpc>
                <a:spcPct val="80000"/>
              </a:lnSpc>
            </a:pPr>
            <a:r>
              <a:rPr lang="fr-FR" sz="2400" dirty="0"/>
              <a:t>Décrire le vieillissement de la population des PVVIH (allègement du poids de la maladie mais par ailleurs augmentation des comorbidités liées à l’âge)</a:t>
            </a:r>
          </a:p>
          <a:p>
            <a:pPr>
              <a:lnSpc>
                <a:spcPct val="80000"/>
              </a:lnSpc>
            </a:pPr>
            <a:r>
              <a:rPr lang="fr-FR" sz="2400" dirty="0"/>
              <a:t>Mesurer les inégalités sociales de santé </a:t>
            </a:r>
          </a:p>
        </p:txBody>
      </p:sp>
      <p:sp>
        <p:nvSpPr>
          <p:cNvPr id="24" name="Rectangle 23">
            <a:extLst>
              <a:ext uri="{FF2B5EF4-FFF2-40B4-BE49-F238E27FC236}">
                <a16:creationId xmlns:a16="http://schemas.microsoft.com/office/drawing/2014/main" id="{8F68DB92-D328-4D90-B15D-FDBA6C10C9AD}"/>
              </a:ext>
            </a:extLst>
          </p:cNvPr>
          <p:cNvSpPr/>
          <p:nvPr/>
        </p:nvSpPr>
        <p:spPr>
          <a:xfrm>
            <a:off x="1004462" y="22412253"/>
            <a:ext cx="3864430" cy="494276"/>
          </a:xfrm>
          <a:prstGeom prst="rect">
            <a:avLst/>
          </a:prstGeom>
          <a:solidFill>
            <a:schemeClr val="tx2">
              <a:lumMod val="20000"/>
              <a:lumOff val="80000"/>
            </a:schemeClr>
          </a:solidFill>
          <a:ln>
            <a:solidFill>
              <a:srgbClr val="7030A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800" dirty="0">
                <a:solidFill>
                  <a:schemeClr val="tx1"/>
                </a:solidFill>
              </a:rPr>
              <a:t>2001-2003</a:t>
            </a:r>
            <a:r>
              <a:rPr lang="fr-FR" dirty="0"/>
              <a:t>	</a:t>
            </a:r>
          </a:p>
        </p:txBody>
      </p:sp>
      <p:sp>
        <p:nvSpPr>
          <p:cNvPr id="25" name="Rectangle 24">
            <a:extLst>
              <a:ext uri="{FF2B5EF4-FFF2-40B4-BE49-F238E27FC236}">
                <a16:creationId xmlns:a16="http://schemas.microsoft.com/office/drawing/2014/main" id="{29AE7013-3F4D-4318-B12F-CF360ACDFE62}"/>
              </a:ext>
            </a:extLst>
          </p:cNvPr>
          <p:cNvSpPr/>
          <p:nvPr/>
        </p:nvSpPr>
        <p:spPr>
          <a:xfrm>
            <a:off x="4945092" y="22412253"/>
            <a:ext cx="4223790" cy="494276"/>
          </a:xfrm>
          <a:prstGeom prst="rect">
            <a:avLst/>
          </a:prstGeom>
          <a:solidFill>
            <a:schemeClr val="tx2">
              <a:lumMod val="20000"/>
              <a:lumOff val="80000"/>
            </a:schemeClr>
          </a:solidFill>
          <a:ln>
            <a:solidFill>
              <a:srgbClr val="7030A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800" dirty="0">
                <a:solidFill>
                  <a:schemeClr val="tx1"/>
                </a:solidFill>
              </a:rPr>
              <a:t>2011-2013</a:t>
            </a:r>
            <a:r>
              <a:rPr lang="fr-FR" dirty="0"/>
              <a:t>	</a:t>
            </a:r>
          </a:p>
        </p:txBody>
      </p:sp>
      <p:sp>
        <p:nvSpPr>
          <p:cNvPr id="26" name="Rectangle 25">
            <a:extLst>
              <a:ext uri="{FF2B5EF4-FFF2-40B4-BE49-F238E27FC236}">
                <a16:creationId xmlns:a16="http://schemas.microsoft.com/office/drawing/2014/main" id="{E89FD333-7281-48F7-B003-B19707EF48B5}"/>
              </a:ext>
            </a:extLst>
          </p:cNvPr>
          <p:cNvSpPr/>
          <p:nvPr/>
        </p:nvSpPr>
        <p:spPr>
          <a:xfrm>
            <a:off x="9290080" y="22412253"/>
            <a:ext cx="3803650" cy="562952"/>
          </a:xfrm>
          <a:prstGeom prst="rect">
            <a:avLst/>
          </a:prstGeom>
          <a:solidFill>
            <a:schemeClr val="tx2">
              <a:lumMod val="20000"/>
              <a:lumOff val="80000"/>
            </a:schemeClr>
          </a:solidFill>
          <a:ln>
            <a:solidFill>
              <a:srgbClr val="7030A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800" dirty="0">
                <a:solidFill>
                  <a:schemeClr val="tx1"/>
                </a:solidFill>
              </a:rPr>
              <a:t>2022-2024</a:t>
            </a:r>
            <a:r>
              <a:rPr lang="fr-FR" dirty="0"/>
              <a:t>	</a:t>
            </a:r>
          </a:p>
        </p:txBody>
      </p:sp>
      <p:pic>
        <p:nvPicPr>
          <p:cNvPr id="27" name="Picture 2" descr="Sida : une maladie chronique passée au crible : Enquête nationale sur le  quotidien des personnes infectées - Livre">
            <a:extLst>
              <a:ext uri="{FF2B5EF4-FFF2-40B4-BE49-F238E27FC236}">
                <a16:creationId xmlns:a16="http://schemas.microsoft.com/office/drawing/2014/main" id="{3E04228F-E616-4D89-9EAA-2BC59E54E9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9448" y="37360100"/>
            <a:ext cx="2354005" cy="3528932"/>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a:extLst>
              <a:ext uri="{FF2B5EF4-FFF2-40B4-BE49-F238E27FC236}">
                <a16:creationId xmlns:a16="http://schemas.microsoft.com/office/drawing/2014/main" id="{4C7662FE-32A4-4FE2-B69D-28D630FCCC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5148" y="38259109"/>
            <a:ext cx="6733903" cy="2629923"/>
          </a:xfrm>
          <a:prstGeom prst="rect">
            <a:avLst/>
          </a:prstGeom>
        </p:spPr>
      </p:pic>
      <p:sp>
        <p:nvSpPr>
          <p:cNvPr id="29" name="ZoneTexte 28">
            <a:extLst>
              <a:ext uri="{FF2B5EF4-FFF2-40B4-BE49-F238E27FC236}">
                <a16:creationId xmlns:a16="http://schemas.microsoft.com/office/drawing/2014/main" id="{AD27D0EE-D9F4-48D9-ABAF-BD3B5408FFE1}"/>
              </a:ext>
            </a:extLst>
          </p:cNvPr>
          <p:cNvSpPr txBox="1"/>
          <p:nvPr/>
        </p:nvSpPr>
        <p:spPr>
          <a:xfrm>
            <a:off x="14673419" y="9189560"/>
            <a:ext cx="14111159" cy="769441"/>
          </a:xfrm>
          <a:prstGeom prst="rect">
            <a:avLst/>
          </a:prstGeom>
          <a:solidFill>
            <a:srgbClr val="7030A0"/>
          </a:solidFill>
        </p:spPr>
        <p:txBody>
          <a:bodyPr wrap="square" rtlCol="0">
            <a:spAutoFit/>
          </a:bodyPr>
          <a:lstStyle/>
          <a:p>
            <a:r>
              <a:rPr lang="fr-FR" sz="4400" b="1" dirty="0">
                <a:solidFill>
                  <a:schemeClr val="bg1"/>
                </a:solidFill>
              </a:rPr>
              <a:t>Méthodologie des enquêtes VESPA</a:t>
            </a:r>
          </a:p>
        </p:txBody>
      </p:sp>
      <p:sp>
        <p:nvSpPr>
          <p:cNvPr id="30" name="Espace réservé du contenu 2">
            <a:extLst>
              <a:ext uri="{FF2B5EF4-FFF2-40B4-BE49-F238E27FC236}">
                <a16:creationId xmlns:a16="http://schemas.microsoft.com/office/drawing/2014/main" id="{D1DEA457-140D-4E14-866E-32BD1779B983}"/>
              </a:ext>
            </a:extLst>
          </p:cNvPr>
          <p:cNvSpPr txBox="1">
            <a:spLocks/>
          </p:cNvSpPr>
          <p:nvPr/>
        </p:nvSpPr>
        <p:spPr>
          <a:xfrm>
            <a:off x="13777535" y="10889308"/>
            <a:ext cx="15537239" cy="7156764"/>
          </a:xfrm>
          <a:prstGeom prst="rect">
            <a:avLst/>
          </a:prstGeom>
        </p:spPr>
        <p:txBody>
          <a:bodyPr>
            <a:normAutofit/>
          </a:bodyPr>
          <a:lst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a:lstStyle>
          <a:p>
            <a:pPr algn="just"/>
            <a:r>
              <a:rPr lang="fr-FR" sz="3600" dirty="0"/>
              <a:t>L'approche adoptée dans VESPA, consiste à instaurer une enquête destinée à être conduite régulièrement </a:t>
            </a:r>
            <a:r>
              <a:rPr lang="fr-FR" sz="3400" dirty="0"/>
              <a:t>pour faire le point sur les conditions de vie des PVVIH et d’identifier les insuffisances dans la mise en œuvre des dispositifs sociaux, la lutte contre les inégalités et les discriminations.</a:t>
            </a:r>
          </a:p>
          <a:p>
            <a:pPr algn="just"/>
            <a:r>
              <a:rPr lang="fr-FR" sz="3400" dirty="0"/>
              <a:t>Afin d’être comparable entre elles,  les enquêtes VESPA utilisent la même méthodologie:</a:t>
            </a:r>
          </a:p>
          <a:p>
            <a:pPr lvl="1" algn="just">
              <a:buFont typeface="Wingdings" panose="05000000000000000000" pitchFamily="2" charset="2"/>
              <a:buChar char="§"/>
            </a:pPr>
            <a:r>
              <a:rPr lang="fr-FR" sz="3200" dirty="0"/>
              <a:t>Une enquête </a:t>
            </a:r>
            <a:r>
              <a:rPr lang="fr-FR" sz="3200" dirty="0">
                <a:solidFill>
                  <a:srgbClr val="7030A0"/>
                </a:solidFill>
              </a:rPr>
              <a:t>nationale</a:t>
            </a:r>
          </a:p>
          <a:p>
            <a:pPr lvl="1" algn="just">
              <a:buFont typeface="Wingdings" panose="05000000000000000000" pitchFamily="2" charset="2"/>
              <a:buChar char="§"/>
            </a:pPr>
            <a:r>
              <a:rPr lang="fr-FR" sz="3200" dirty="0"/>
              <a:t>Une enquête </a:t>
            </a:r>
            <a:r>
              <a:rPr lang="fr-FR" sz="3200" dirty="0">
                <a:solidFill>
                  <a:srgbClr val="7030A0"/>
                </a:solidFill>
              </a:rPr>
              <a:t>représentative</a:t>
            </a:r>
            <a:r>
              <a:rPr lang="fr-FR" sz="3200" dirty="0"/>
              <a:t> avec une sélection aléatoire des personnes</a:t>
            </a:r>
          </a:p>
          <a:p>
            <a:pPr lvl="1" algn="just">
              <a:buFont typeface="Wingdings" panose="05000000000000000000" pitchFamily="2" charset="2"/>
              <a:buChar char="§"/>
            </a:pPr>
            <a:r>
              <a:rPr lang="fr-FR" sz="3200" dirty="0"/>
              <a:t>Une enquête </a:t>
            </a:r>
            <a:r>
              <a:rPr lang="fr-FR" sz="3200" dirty="0">
                <a:solidFill>
                  <a:srgbClr val="7030A0"/>
                </a:solidFill>
              </a:rPr>
              <a:t>transversale</a:t>
            </a:r>
            <a:r>
              <a:rPr lang="fr-FR" sz="3200" dirty="0"/>
              <a:t> – la collecte d’informations est réalisée qu’une seule fois auprès des personnes</a:t>
            </a:r>
          </a:p>
          <a:p>
            <a:pPr lvl="1" algn="just">
              <a:buFont typeface="Wingdings" panose="05000000000000000000" pitchFamily="2" charset="2"/>
              <a:buChar char="§"/>
            </a:pPr>
            <a:r>
              <a:rPr lang="fr-FR" sz="3200" dirty="0"/>
              <a:t>Une enquête </a:t>
            </a:r>
            <a:r>
              <a:rPr lang="fr-FR" sz="3200" dirty="0">
                <a:solidFill>
                  <a:srgbClr val="7030A0"/>
                </a:solidFill>
              </a:rPr>
              <a:t>au sein des hôpitaux </a:t>
            </a:r>
            <a:r>
              <a:rPr lang="fr-FR" sz="3200" dirty="0"/>
              <a:t>prenant en charge les PVVIH</a:t>
            </a:r>
          </a:p>
          <a:p>
            <a:pPr marL="457200" lvl="1" indent="0" algn="just">
              <a:buFont typeface="Arial" panose="020B0604020202020204" pitchFamily="34" charset="0"/>
              <a:buNone/>
            </a:pPr>
            <a:endParaRPr lang="fr-FR" sz="2800" dirty="0"/>
          </a:p>
        </p:txBody>
      </p:sp>
      <p:sp>
        <p:nvSpPr>
          <p:cNvPr id="31" name="Rectangle 30">
            <a:extLst>
              <a:ext uri="{FF2B5EF4-FFF2-40B4-BE49-F238E27FC236}">
                <a16:creationId xmlns:a16="http://schemas.microsoft.com/office/drawing/2014/main" id="{C37784D3-0199-4EA8-962F-AAA9D7D9DE0B}"/>
              </a:ext>
            </a:extLst>
          </p:cNvPr>
          <p:cNvSpPr/>
          <p:nvPr/>
        </p:nvSpPr>
        <p:spPr>
          <a:xfrm>
            <a:off x="14673417" y="17353587"/>
            <a:ext cx="14111159" cy="1459994"/>
          </a:xfrm>
          <a:prstGeom prst="rect">
            <a:avLst/>
          </a:prstGeom>
          <a:solidFill>
            <a:schemeClr val="tx2">
              <a:lumMod val="20000"/>
              <a:lumOff val="80000"/>
            </a:schemeClr>
          </a:solidFill>
          <a:ln>
            <a:solidFill>
              <a:srgbClr val="7030A0"/>
            </a:solidFill>
          </a:ln>
        </p:spPr>
        <p:style>
          <a:lnRef idx="1">
            <a:schemeClr val="accent4"/>
          </a:lnRef>
          <a:fillRef idx="3">
            <a:schemeClr val="accent4"/>
          </a:fillRef>
          <a:effectRef idx="2">
            <a:schemeClr val="accent4"/>
          </a:effectRef>
          <a:fontRef idx="minor">
            <a:schemeClr val="lt1"/>
          </a:fontRef>
        </p:style>
        <p:txBody>
          <a:bodyPr rtlCol="0" anchor="ctr"/>
          <a:lstStyle/>
          <a:p>
            <a:r>
              <a:rPr lang="fr-FR" sz="3400" b="1" dirty="0">
                <a:solidFill>
                  <a:schemeClr val="tx1"/>
                </a:solidFill>
              </a:rPr>
              <a:t>L’enquête est réalisée au total auprès de 3000 personnes vivant avec le VIH dans environ 60 hôpitaux.</a:t>
            </a:r>
          </a:p>
        </p:txBody>
      </p:sp>
      <p:sp>
        <p:nvSpPr>
          <p:cNvPr id="32" name="ZoneTexte 31">
            <a:extLst>
              <a:ext uri="{FF2B5EF4-FFF2-40B4-BE49-F238E27FC236}">
                <a16:creationId xmlns:a16="http://schemas.microsoft.com/office/drawing/2014/main" id="{6A7A7529-0018-49CE-9330-A3CA776E0144}"/>
              </a:ext>
            </a:extLst>
          </p:cNvPr>
          <p:cNvSpPr txBox="1"/>
          <p:nvPr/>
        </p:nvSpPr>
        <p:spPr>
          <a:xfrm>
            <a:off x="702574" y="30692943"/>
            <a:ext cx="11796335" cy="769441"/>
          </a:xfrm>
          <a:prstGeom prst="rect">
            <a:avLst/>
          </a:prstGeom>
          <a:solidFill>
            <a:srgbClr val="7030A0"/>
          </a:solidFill>
        </p:spPr>
        <p:txBody>
          <a:bodyPr wrap="square" rtlCol="0">
            <a:spAutoFit/>
          </a:bodyPr>
          <a:lstStyle/>
          <a:p>
            <a:r>
              <a:rPr lang="fr-FR" sz="4400" b="1" dirty="0">
                <a:solidFill>
                  <a:schemeClr val="bg1"/>
                </a:solidFill>
              </a:rPr>
              <a:t>Constat et enseignements</a:t>
            </a:r>
          </a:p>
        </p:txBody>
      </p:sp>
      <p:sp>
        <p:nvSpPr>
          <p:cNvPr id="33" name="Espace réservé du contenu 2">
            <a:extLst>
              <a:ext uri="{FF2B5EF4-FFF2-40B4-BE49-F238E27FC236}">
                <a16:creationId xmlns:a16="http://schemas.microsoft.com/office/drawing/2014/main" id="{125A6394-CC9C-4AE3-B614-B9BF06F8F6AF}"/>
              </a:ext>
            </a:extLst>
          </p:cNvPr>
          <p:cNvSpPr txBox="1">
            <a:spLocks/>
          </p:cNvSpPr>
          <p:nvPr/>
        </p:nvSpPr>
        <p:spPr>
          <a:xfrm>
            <a:off x="13700457" y="19812947"/>
            <a:ext cx="15445806" cy="5616936"/>
          </a:xfrm>
          <a:prstGeom prst="rect">
            <a:avLst/>
          </a:prstGeom>
        </p:spPr>
        <p:txBody>
          <a:bodyPr>
            <a:noAutofit/>
          </a:bodyPr>
          <a:lst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a:lstStyle>
          <a:p>
            <a:r>
              <a:rPr lang="fr-FR" sz="3400" dirty="0"/>
              <a:t>Les informations ont été recueillies par le biais :</a:t>
            </a:r>
          </a:p>
          <a:p>
            <a:pPr lvl="1" algn="just">
              <a:buFont typeface="Wingdings" panose="05000000000000000000" pitchFamily="2" charset="2"/>
              <a:buChar char="§"/>
            </a:pPr>
            <a:r>
              <a:rPr lang="fr-FR" sz="3200" dirty="0"/>
              <a:t>D’un </a:t>
            </a:r>
            <a:r>
              <a:rPr lang="fr-FR" sz="3200" dirty="0">
                <a:solidFill>
                  <a:srgbClr val="7030A0"/>
                </a:solidFill>
              </a:rPr>
              <a:t>registre d’informations </a:t>
            </a:r>
            <a:r>
              <a:rPr lang="fr-FR" sz="3200" dirty="0"/>
              <a:t>sur tous les PVVIH éligibles qui viennent à leur consultation médicale le jour de l’enquête.  Ce registre permet de vérifier la qualité de l’échantillon et de recueillir un minimum d’informations sociodémographiques et médicales </a:t>
            </a:r>
          </a:p>
          <a:p>
            <a:pPr lvl="1" algn="just">
              <a:buFont typeface="Wingdings" panose="05000000000000000000" pitchFamily="2" charset="2"/>
              <a:buChar char="§"/>
            </a:pPr>
            <a:r>
              <a:rPr lang="fr-FR" sz="3200" dirty="0"/>
              <a:t>D’un </a:t>
            </a:r>
            <a:r>
              <a:rPr lang="fr-FR" sz="3200" dirty="0">
                <a:solidFill>
                  <a:srgbClr val="7030A0"/>
                </a:solidFill>
              </a:rPr>
              <a:t>questionnaire socio comportemental </a:t>
            </a:r>
            <a:r>
              <a:rPr lang="fr-FR" sz="3200" dirty="0"/>
              <a:t>administré par un enquêteur. Il est administré à tous les patients éligibles, tirés au sort et permet d’avoir des informations fines sur les conditions de vie des personnes (sexualité, discrimination, qualité de vie, santé mentale; suivi médical etc.)</a:t>
            </a:r>
          </a:p>
          <a:p>
            <a:pPr lvl="1" algn="just">
              <a:buFont typeface="Wingdings" panose="05000000000000000000" pitchFamily="2" charset="2"/>
              <a:buChar char="§"/>
            </a:pPr>
            <a:r>
              <a:rPr lang="fr-FR" sz="3200" dirty="0"/>
              <a:t>D’un </a:t>
            </a:r>
            <a:r>
              <a:rPr lang="fr-FR" sz="3200" dirty="0">
                <a:solidFill>
                  <a:srgbClr val="7030A0"/>
                </a:solidFill>
              </a:rPr>
              <a:t>questionnaire médical </a:t>
            </a:r>
            <a:r>
              <a:rPr lang="fr-FR" sz="3200" dirty="0"/>
              <a:t>qui comportent des données de santé des PVVIH (CD4, charge virale, IST, comorbidité etc.) </a:t>
            </a:r>
          </a:p>
        </p:txBody>
      </p:sp>
      <p:sp>
        <p:nvSpPr>
          <p:cNvPr id="34" name="Rectangle 3">
            <a:extLst>
              <a:ext uri="{FF2B5EF4-FFF2-40B4-BE49-F238E27FC236}">
                <a16:creationId xmlns:a16="http://schemas.microsoft.com/office/drawing/2014/main" id="{C7B5BFF2-BF75-4250-9D22-B614AC3F075C}"/>
              </a:ext>
            </a:extLst>
          </p:cNvPr>
          <p:cNvSpPr txBox="1">
            <a:spLocks noChangeArrowheads="1"/>
          </p:cNvSpPr>
          <p:nvPr/>
        </p:nvSpPr>
        <p:spPr>
          <a:xfrm>
            <a:off x="628251" y="31537502"/>
            <a:ext cx="12172726" cy="64571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fr-FR" altLang="en-US" sz="3200" b="1" dirty="0">
                <a:cs typeface="Arial" panose="020B0604020202020204" pitchFamily="34" charset="0"/>
              </a:rPr>
              <a:t>Les enquêtes VESPA sont: </a:t>
            </a:r>
          </a:p>
          <a:p>
            <a:pPr>
              <a:lnSpc>
                <a:spcPct val="80000"/>
              </a:lnSpc>
            </a:pPr>
            <a:r>
              <a:rPr lang="fr-FR" altLang="en-US" sz="3200" b="1" dirty="0">
                <a:cs typeface="Arial" panose="020B0604020202020204" pitchFamily="34" charset="0"/>
              </a:rPr>
              <a:t>Des </a:t>
            </a:r>
            <a:r>
              <a:rPr lang="fr-FR" altLang="en-US" sz="3200" b="1" dirty="0">
                <a:solidFill>
                  <a:srgbClr val="7030A0"/>
                </a:solidFill>
                <a:cs typeface="Arial" panose="020B0604020202020204" pitchFamily="34" charset="0"/>
              </a:rPr>
              <a:t>recherches</a:t>
            </a:r>
            <a:r>
              <a:rPr lang="fr-FR" altLang="en-US" sz="3200" dirty="0">
                <a:solidFill>
                  <a:srgbClr val="7030A0"/>
                </a:solidFill>
                <a:cs typeface="Arial" panose="020B0604020202020204" pitchFamily="34" charset="0"/>
              </a:rPr>
              <a:t> </a:t>
            </a:r>
            <a:r>
              <a:rPr lang="fr-FR" altLang="en-US" sz="3200" dirty="0">
                <a:cs typeface="Arial" panose="020B0604020202020204" pitchFamily="34" charset="0"/>
              </a:rPr>
              <a:t>qui permettent de :</a:t>
            </a:r>
          </a:p>
          <a:p>
            <a:pPr lvl="1">
              <a:lnSpc>
                <a:spcPct val="80000"/>
              </a:lnSpc>
              <a:buFont typeface="Wingdings" panose="05000000000000000000" pitchFamily="2" charset="2"/>
              <a:buChar char="§"/>
            </a:pPr>
            <a:r>
              <a:rPr lang="fr-FR" altLang="en-US" sz="2800" dirty="0">
                <a:cs typeface="Arial" panose="020B0604020202020204" pitchFamily="34" charset="0"/>
              </a:rPr>
              <a:t>Comprendre les conditions de vie des personnes qui vivent avec le VIH</a:t>
            </a:r>
          </a:p>
          <a:p>
            <a:pPr lvl="1">
              <a:lnSpc>
                <a:spcPct val="80000"/>
              </a:lnSpc>
              <a:buFont typeface="Wingdings" panose="05000000000000000000" pitchFamily="2" charset="2"/>
              <a:buChar char="§"/>
            </a:pPr>
            <a:r>
              <a:rPr lang="fr-FR" altLang="en-US" sz="2800" dirty="0">
                <a:cs typeface="Arial" panose="020B0604020202020204" pitchFamily="34" charset="0"/>
              </a:rPr>
              <a:t>Comprendre l’impact de la maladie sur leur vie (sexuelle, familiale, sociale professionnelle,) à toutes les époques</a:t>
            </a:r>
          </a:p>
          <a:p>
            <a:pPr lvl="1">
              <a:lnSpc>
                <a:spcPct val="80000"/>
              </a:lnSpc>
              <a:buFont typeface="Wingdings" panose="05000000000000000000" pitchFamily="2" charset="2"/>
              <a:buChar char="§"/>
            </a:pPr>
            <a:r>
              <a:rPr lang="fr-FR" altLang="en-US" sz="2800" dirty="0">
                <a:cs typeface="Arial" panose="020B0604020202020204" pitchFamily="34" charset="0"/>
              </a:rPr>
              <a:t>Valoriser ces connaissances via la production d’articles scientifiques, livres, communications dans des congrès</a:t>
            </a:r>
          </a:p>
          <a:p>
            <a:pPr>
              <a:lnSpc>
                <a:spcPct val="80000"/>
              </a:lnSpc>
            </a:pPr>
            <a:r>
              <a:rPr lang="fr-FR" altLang="en-US" sz="3200" b="1" dirty="0">
                <a:cs typeface="Arial" panose="020B0604020202020204" pitchFamily="34" charset="0"/>
              </a:rPr>
              <a:t>Des</a:t>
            </a:r>
            <a:r>
              <a:rPr lang="fr-FR" altLang="en-US" sz="3200" dirty="0">
                <a:cs typeface="Arial" panose="020B0604020202020204" pitchFamily="34" charset="0"/>
              </a:rPr>
              <a:t> </a:t>
            </a:r>
            <a:r>
              <a:rPr lang="fr-FR" altLang="en-US" sz="3200" b="1" dirty="0">
                <a:solidFill>
                  <a:srgbClr val="7030A0"/>
                </a:solidFill>
                <a:cs typeface="Arial" panose="020B0604020202020204" pitchFamily="34" charset="0"/>
              </a:rPr>
              <a:t>sources d’information </a:t>
            </a:r>
            <a:r>
              <a:rPr lang="fr-FR" altLang="en-US" sz="3200" dirty="0">
                <a:cs typeface="Arial" panose="020B0604020202020204" pitchFamily="34" charset="0"/>
              </a:rPr>
              <a:t>pour que:</a:t>
            </a:r>
          </a:p>
          <a:p>
            <a:pPr lvl="1">
              <a:lnSpc>
                <a:spcPct val="80000"/>
              </a:lnSpc>
              <a:buFont typeface="Wingdings" panose="05000000000000000000" pitchFamily="2" charset="2"/>
              <a:buChar char="§"/>
            </a:pPr>
            <a:r>
              <a:rPr lang="fr-FR" altLang="en-US" sz="2800" dirty="0">
                <a:cs typeface="Arial" panose="020B0604020202020204" pitchFamily="34" charset="0"/>
              </a:rPr>
              <a:t>Les associations de patients </a:t>
            </a:r>
            <a:r>
              <a:rPr lang="fr-FR" sz="2800" dirty="0"/>
              <a:t>adaptent leurs actions aux besoins des personnes</a:t>
            </a:r>
            <a:endParaRPr lang="fr-FR" altLang="en-US" sz="2800" dirty="0">
              <a:cs typeface="Arial" panose="020B0604020202020204" pitchFamily="34" charset="0"/>
            </a:endParaRPr>
          </a:p>
          <a:p>
            <a:pPr lvl="1">
              <a:lnSpc>
                <a:spcPct val="80000"/>
              </a:lnSpc>
              <a:buFont typeface="Wingdings" panose="05000000000000000000" pitchFamily="2" charset="2"/>
              <a:buChar char="§"/>
            </a:pPr>
            <a:r>
              <a:rPr lang="fr-FR" altLang="en-US" sz="2800" dirty="0">
                <a:cs typeface="Arial" panose="020B0604020202020204" pitchFamily="34" charset="0"/>
              </a:rPr>
              <a:t>Les professionnels de santé améliorent la prise en charge </a:t>
            </a:r>
          </a:p>
          <a:p>
            <a:pPr lvl="1">
              <a:lnSpc>
                <a:spcPct val="80000"/>
              </a:lnSpc>
              <a:buFont typeface="Wingdings" panose="05000000000000000000" pitchFamily="2" charset="2"/>
              <a:buChar char="§"/>
            </a:pPr>
            <a:r>
              <a:rPr lang="fr-FR" altLang="en-US" sz="2800" dirty="0">
                <a:cs typeface="Arial" panose="020B0604020202020204" pitchFamily="34" charset="0"/>
              </a:rPr>
              <a:t>Les personnes concernées s’informent des avancées.</a:t>
            </a:r>
          </a:p>
          <a:p>
            <a:pPr>
              <a:lnSpc>
                <a:spcPct val="80000"/>
              </a:lnSpc>
            </a:pPr>
            <a:r>
              <a:rPr lang="fr-FR" altLang="en-US" sz="3200" b="1" dirty="0">
                <a:cs typeface="Arial" panose="020B0604020202020204" pitchFamily="34" charset="0"/>
              </a:rPr>
              <a:t>Des</a:t>
            </a:r>
            <a:r>
              <a:rPr lang="fr-FR" altLang="en-US" sz="3200" dirty="0">
                <a:cs typeface="Arial" panose="020B0604020202020204" pitchFamily="34" charset="0"/>
              </a:rPr>
              <a:t> </a:t>
            </a:r>
            <a:r>
              <a:rPr lang="fr-FR" altLang="en-US" sz="3200" b="1" dirty="0">
                <a:solidFill>
                  <a:srgbClr val="7030A0"/>
                </a:solidFill>
                <a:cs typeface="Arial" panose="020B0604020202020204" pitchFamily="34" charset="0"/>
              </a:rPr>
              <a:t>outils d’évaluation</a:t>
            </a:r>
          </a:p>
          <a:p>
            <a:pPr lvl="1">
              <a:lnSpc>
                <a:spcPct val="80000"/>
              </a:lnSpc>
              <a:buFont typeface="Wingdings" panose="05000000000000000000" pitchFamily="2" charset="2"/>
              <a:buChar char="§"/>
            </a:pPr>
            <a:r>
              <a:rPr lang="fr-FR" altLang="en-US" sz="2800" dirty="0">
                <a:cs typeface="Arial" panose="020B0604020202020204" pitchFamily="34" charset="0"/>
              </a:rPr>
              <a:t>Qui contribuent aux changements des politiques de santé et aux recommandations pratiques</a:t>
            </a:r>
          </a:p>
          <a:p>
            <a:pPr lvl="1">
              <a:lnSpc>
                <a:spcPct val="80000"/>
              </a:lnSpc>
              <a:buFont typeface="Wingdings" panose="05000000000000000000" pitchFamily="2" charset="2"/>
              <a:buChar char="§"/>
            </a:pPr>
            <a:r>
              <a:rPr lang="fr-FR" altLang="en-US" sz="2800" dirty="0">
                <a:cs typeface="Arial" panose="020B0604020202020204" pitchFamily="34" charset="0"/>
              </a:rPr>
              <a:t>Qui sont utilisées lors des plans nationaux de santé</a:t>
            </a:r>
          </a:p>
        </p:txBody>
      </p:sp>
      <p:sp>
        <p:nvSpPr>
          <p:cNvPr id="36" name="ZoneTexte 35">
            <a:extLst>
              <a:ext uri="{FF2B5EF4-FFF2-40B4-BE49-F238E27FC236}">
                <a16:creationId xmlns:a16="http://schemas.microsoft.com/office/drawing/2014/main" id="{C1847686-7BFC-4C51-820E-19E59F8886A0}"/>
              </a:ext>
            </a:extLst>
          </p:cNvPr>
          <p:cNvSpPr txBox="1"/>
          <p:nvPr/>
        </p:nvSpPr>
        <p:spPr>
          <a:xfrm>
            <a:off x="12048060" y="35841618"/>
            <a:ext cx="17059957" cy="769441"/>
          </a:xfrm>
          <a:prstGeom prst="rect">
            <a:avLst/>
          </a:prstGeom>
          <a:solidFill>
            <a:srgbClr val="7030A0"/>
          </a:solidFill>
        </p:spPr>
        <p:txBody>
          <a:bodyPr wrap="square" rtlCol="0">
            <a:spAutoFit/>
          </a:bodyPr>
          <a:lstStyle/>
          <a:p>
            <a:r>
              <a:rPr lang="fr-FR" sz="4400" b="1" dirty="0">
                <a:solidFill>
                  <a:schemeClr val="bg1"/>
                </a:solidFill>
              </a:rPr>
              <a:t>Conclusion</a:t>
            </a:r>
          </a:p>
        </p:txBody>
      </p:sp>
      <p:sp>
        <p:nvSpPr>
          <p:cNvPr id="38" name="Espace réservé du contenu 2">
            <a:extLst>
              <a:ext uri="{FF2B5EF4-FFF2-40B4-BE49-F238E27FC236}">
                <a16:creationId xmlns:a16="http://schemas.microsoft.com/office/drawing/2014/main" id="{080942F9-2D27-4C5D-80C9-AD9E31216B39}"/>
              </a:ext>
            </a:extLst>
          </p:cNvPr>
          <p:cNvSpPr txBox="1">
            <a:spLocks/>
          </p:cNvSpPr>
          <p:nvPr/>
        </p:nvSpPr>
        <p:spPr>
          <a:xfrm>
            <a:off x="11964864" y="36761295"/>
            <a:ext cx="17266437" cy="4300813"/>
          </a:xfrm>
          <a:prstGeom prst="rect">
            <a:avLst/>
          </a:prstGeom>
          <a:solidFill>
            <a:schemeClr val="tx2">
              <a:lumMod val="20000"/>
              <a:lumOff val="80000"/>
            </a:schemeClr>
          </a:solidFill>
          <a:ln>
            <a:solidFill>
              <a:srgbClr val="7030A0"/>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3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Le partenariat entre scientifiques et associations de lutte contre le sida dans les enquête VESPA s’est concrétisé par une implication continue des représentants associatifs aux différentes étapes de la recherche.</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 la conception du protocole</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À la mobilisation des communautés pour en faire la promotion</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Jusqu’à la participation aux analyses et à la valorisation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3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Si en 2001, on ne parlait pas encore de recherche communautaire ou participative, pour décrire les projets de recherche qui impliquaient les acteurs communautaires, la façon dont ont été pensées les enquêtes VESPA repose pleinement sur ce concept.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9" name="ZoneTexte 38">
            <a:extLst>
              <a:ext uri="{FF2B5EF4-FFF2-40B4-BE49-F238E27FC236}">
                <a16:creationId xmlns:a16="http://schemas.microsoft.com/office/drawing/2014/main" id="{429898E8-5F74-4FCA-ACE4-5E6F33D06F2B}"/>
              </a:ext>
            </a:extLst>
          </p:cNvPr>
          <p:cNvSpPr txBox="1"/>
          <p:nvPr/>
        </p:nvSpPr>
        <p:spPr>
          <a:xfrm>
            <a:off x="1335148" y="5298109"/>
            <a:ext cx="28243261" cy="3693319"/>
          </a:xfrm>
          <a:prstGeom prst="rect">
            <a:avLst/>
          </a:prstGeom>
          <a:noFill/>
        </p:spPr>
        <p:txBody>
          <a:bodyPr wrap="square" rtlCol="0">
            <a:spAutoFit/>
          </a:bodyPr>
          <a:lstStyle/>
          <a:p>
            <a:pPr algn="just"/>
            <a:r>
              <a:rPr lang="fr-FR" sz="3600" b="1" u="sng" dirty="0">
                <a:solidFill>
                  <a:srgbClr val="002060"/>
                </a:solidFill>
                <a:latin typeface="+mj-lt"/>
              </a:rPr>
              <a:t>Marion MORA</a:t>
            </a:r>
            <a:r>
              <a:rPr lang="fr-FR" sz="3600" baseline="30000" dirty="0">
                <a:solidFill>
                  <a:srgbClr val="002060"/>
                </a:solidFill>
                <a:latin typeface="+mj-lt"/>
              </a:rPr>
              <a:t>1</a:t>
            </a:r>
            <a:r>
              <a:rPr lang="fr-FR" sz="3600" b="1" dirty="0">
                <a:solidFill>
                  <a:srgbClr val="002060"/>
                </a:solidFill>
                <a:latin typeface="+mj-lt"/>
              </a:rPr>
              <a:t>, Hugues FISCHER </a:t>
            </a:r>
            <a:r>
              <a:rPr lang="fr-FR" sz="3600" baseline="30000" dirty="0">
                <a:solidFill>
                  <a:srgbClr val="002060"/>
                </a:solidFill>
                <a:latin typeface="+mj-lt"/>
              </a:rPr>
              <a:t>2,4</a:t>
            </a:r>
            <a:r>
              <a:rPr lang="fr-FR" sz="3600" b="1" dirty="0">
                <a:solidFill>
                  <a:srgbClr val="002060"/>
                </a:solidFill>
                <a:latin typeface="+mj-lt"/>
              </a:rPr>
              <a:t>, Paul Emmanuel DEVEZ</a:t>
            </a:r>
            <a:r>
              <a:rPr lang="fr-FR" sz="3600" baseline="30000" dirty="0">
                <a:solidFill>
                  <a:srgbClr val="002060"/>
                </a:solidFill>
              </a:rPr>
              <a:t> 2,3</a:t>
            </a:r>
            <a:r>
              <a:rPr lang="fr-FR" sz="3600" b="1" dirty="0">
                <a:solidFill>
                  <a:srgbClr val="002060"/>
                </a:solidFill>
                <a:latin typeface="+mj-lt"/>
              </a:rPr>
              <a:t>, Céline OFFERLE</a:t>
            </a:r>
            <a:r>
              <a:rPr lang="fr-FR" sz="3600" baseline="30000" dirty="0">
                <a:solidFill>
                  <a:srgbClr val="002060"/>
                </a:solidFill>
              </a:rPr>
              <a:t>2</a:t>
            </a:r>
            <a:r>
              <a:rPr lang="fr-FR" sz="3600" b="1" baseline="30000" dirty="0">
                <a:solidFill>
                  <a:srgbClr val="002060"/>
                </a:solidFill>
              </a:rPr>
              <a:t> </a:t>
            </a:r>
            <a:r>
              <a:rPr lang="fr-FR" sz="3600" b="1" dirty="0">
                <a:solidFill>
                  <a:srgbClr val="002060"/>
                </a:solidFill>
                <a:latin typeface="+mj-lt"/>
              </a:rPr>
              <a:t>, Mélanie JAUDON</a:t>
            </a:r>
            <a:r>
              <a:rPr lang="fr-FR" sz="3600" b="1" baseline="30000" dirty="0">
                <a:solidFill>
                  <a:srgbClr val="002060"/>
                </a:solidFill>
              </a:rPr>
              <a:t> </a:t>
            </a:r>
            <a:r>
              <a:rPr lang="fr-FR" sz="3600" baseline="30000" dirty="0">
                <a:solidFill>
                  <a:srgbClr val="002060"/>
                </a:solidFill>
              </a:rPr>
              <a:t>2</a:t>
            </a:r>
            <a:r>
              <a:rPr lang="fr-FR" sz="3600" b="1" dirty="0">
                <a:solidFill>
                  <a:srgbClr val="002060"/>
                </a:solidFill>
                <a:latin typeface="+mj-lt"/>
              </a:rPr>
              <a:t>, Rosemary DRAY SPIRA</a:t>
            </a:r>
            <a:r>
              <a:rPr lang="fr-FR" sz="3600" b="1" baseline="30000" dirty="0">
                <a:solidFill>
                  <a:srgbClr val="002060"/>
                </a:solidFill>
              </a:rPr>
              <a:t> </a:t>
            </a:r>
            <a:r>
              <a:rPr lang="fr-FR" sz="3600" baseline="30000" dirty="0">
                <a:solidFill>
                  <a:srgbClr val="002060"/>
                </a:solidFill>
              </a:rPr>
              <a:t>5,6</a:t>
            </a:r>
            <a:r>
              <a:rPr lang="fr-FR" sz="3600" b="1" dirty="0">
                <a:solidFill>
                  <a:srgbClr val="002060"/>
                </a:solidFill>
                <a:latin typeface="+mj-lt"/>
              </a:rPr>
              <a:t>, France LERT</a:t>
            </a:r>
            <a:r>
              <a:rPr lang="fr-FR" sz="3600" baseline="30000" dirty="0">
                <a:solidFill>
                  <a:srgbClr val="002060"/>
                </a:solidFill>
              </a:rPr>
              <a:t>7</a:t>
            </a:r>
            <a:r>
              <a:rPr lang="fr-FR" sz="3600" b="1" dirty="0">
                <a:solidFill>
                  <a:srgbClr val="002060"/>
                </a:solidFill>
                <a:latin typeface="+mj-lt"/>
              </a:rPr>
              <a:t>, Marie PREAU</a:t>
            </a:r>
            <a:r>
              <a:rPr lang="fr-FR" sz="3600" b="1" baseline="30000" dirty="0">
                <a:solidFill>
                  <a:srgbClr val="002060"/>
                </a:solidFill>
              </a:rPr>
              <a:t> </a:t>
            </a:r>
            <a:r>
              <a:rPr lang="fr-FR" sz="3600" baseline="30000" dirty="0">
                <a:solidFill>
                  <a:srgbClr val="002060"/>
                </a:solidFill>
              </a:rPr>
              <a:t>8</a:t>
            </a:r>
            <a:r>
              <a:rPr lang="fr-FR" sz="3600" b="1" dirty="0">
                <a:solidFill>
                  <a:srgbClr val="002060"/>
                </a:solidFill>
                <a:latin typeface="+mj-lt"/>
              </a:rPr>
              <a:t>, Cyrille DELPIERRE</a:t>
            </a:r>
            <a:r>
              <a:rPr lang="fr-FR" sz="3600" b="1" baseline="30000" dirty="0">
                <a:solidFill>
                  <a:srgbClr val="002060"/>
                </a:solidFill>
              </a:rPr>
              <a:t> </a:t>
            </a:r>
            <a:r>
              <a:rPr lang="fr-FR" sz="3600" baseline="30000" dirty="0">
                <a:solidFill>
                  <a:srgbClr val="002060"/>
                </a:solidFill>
              </a:rPr>
              <a:t>9</a:t>
            </a:r>
            <a:r>
              <a:rPr lang="fr-FR" sz="3600" b="1" dirty="0">
                <a:solidFill>
                  <a:srgbClr val="002060"/>
                </a:solidFill>
                <a:latin typeface="+mj-lt"/>
              </a:rPr>
              <a:t>, Bruno SPIRE</a:t>
            </a:r>
            <a:r>
              <a:rPr lang="fr-FR" sz="3600" baseline="30000" dirty="0">
                <a:solidFill>
                  <a:srgbClr val="002060"/>
                </a:solidFill>
              </a:rPr>
              <a:t>1</a:t>
            </a:r>
          </a:p>
          <a:p>
            <a:pPr marL="342900" indent="-342900" algn="just">
              <a:buAutoNum type="arabicPeriod"/>
            </a:pPr>
            <a:r>
              <a:rPr lang="fr-FR" dirty="0"/>
              <a:t>Aix Marseille Univ, Inserm, IRD, SESSTIM, Sciences Economiques &amp; Sociales de la Santé &amp; Traitement de l’Information Médicale, ISSPAM, Marseille, France</a:t>
            </a:r>
          </a:p>
          <a:p>
            <a:pPr marL="342900" indent="-342900" algn="just">
              <a:buAutoNum type="arabicPeriod"/>
            </a:pPr>
            <a:r>
              <a:rPr lang="en-US" dirty="0"/>
              <a:t>TRT-5 CHV</a:t>
            </a:r>
          </a:p>
          <a:p>
            <a:pPr marL="342900" indent="-342900" algn="just">
              <a:buAutoNum type="arabicPeriod"/>
            </a:pPr>
            <a:r>
              <a:rPr lang="en-US" dirty="0" err="1"/>
              <a:t>Sida</a:t>
            </a:r>
            <a:r>
              <a:rPr lang="en-US" dirty="0"/>
              <a:t> Info Service</a:t>
            </a:r>
          </a:p>
          <a:p>
            <a:pPr marL="342900" indent="-342900" algn="just">
              <a:buAutoNum type="arabicPeriod"/>
            </a:pPr>
            <a:r>
              <a:rPr lang="en-US" dirty="0"/>
              <a:t>Act-Up Paris</a:t>
            </a:r>
            <a:endParaRPr lang="fr-FR" dirty="0"/>
          </a:p>
          <a:p>
            <a:pPr marL="342900" indent="-342900" algn="just">
              <a:buAutoNum type="arabicPeriod"/>
            </a:pPr>
            <a:r>
              <a:rPr lang="fr-FR" dirty="0"/>
              <a:t>Sorbonne Universités, UPMC Univ Paris 06, INSERM, Institut Pierre Louis d'Epidémiologie et de Santé Publique (IPLESP UMRS 1136), 75012, Paris, France</a:t>
            </a:r>
          </a:p>
          <a:p>
            <a:pPr marL="342900" indent="-342900" algn="just">
              <a:buAutoNum type="arabicPeriod"/>
            </a:pPr>
            <a:r>
              <a:rPr lang="fr-FR" dirty="0"/>
              <a:t>Agence nationale de sécurité du médicament et des produits de santé (ANSM)</a:t>
            </a:r>
          </a:p>
          <a:p>
            <a:pPr marL="342900" indent="-342900" algn="just">
              <a:buAutoNum type="arabicPeriod"/>
            </a:pPr>
            <a:r>
              <a:rPr lang="fr-FR" dirty="0"/>
              <a:t>ANRS  Maladies infectieuses émergentes</a:t>
            </a:r>
          </a:p>
          <a:p>
            <a:pPr marL="342900" indent="-342900" algn="just">
              <a:buAutoNum type="arabicPeriod"/>
            </a:pPr>
            <a:r>
              <a:rPr lang="fr-FR" dirty="0"/>
              <a:t>INSERM 1290, Université Lyon 2.</a:t>
            </a:r>
          </a:p>
          <a:p>
            <a:pPr marL="342900" indent="-342900" algn="just">
              <a:buAutoNum type="arabicPeriod"/>
            </a:pPr>
            <a:r>
              <a:rPr lang="fr-FR" dirty="0"/>
              <a:t>UMR LEASP, Université de Toulouse III, UPS, Inserm, Toulouse, France.</a:t>
            </a:r>
          </a:p>
        </p:txBody>
      </p:sp>
      <p:pic>
        <p:nvPicPr>
          <p:cNvPr id="1028" name="Picture 4" descr="ANRS | Maladies infectieuses émergentes — Wikipédia">
            <a:extLst>
              <a:ext uri="{FF2B5EF4-FFF2-40B4-BE49-F238E27FC236}">
                <a16:creationId xmlns:a16="http://schemas.microsoft.com/office/drawing/2014/main" id="{E77C9700-6647-4E4E-BD59-56EFCD0FD8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55650" y="136029"/>
            <a:ext cx="4084638" cy="2727945"/>
          </a:xfrm>
          <a:prstGeom prst="rect">
            <a:avLst/>
          </a:prstGeom>
          <a:noFill/>
          <a:extLst>
            <a:ext uri="{909E8E84-426E-40DD-AFC4-6F175D3DCCD1}">
              <a14:hiddenFill xmlns:a14="http://schemas.microsoft.com/office/drawing/2010/main">
                <a:solidFill>
                  <a:srgbClr val="FFFFFF"/>
                </a:solidFill>
              </a14:hiddenFill>
            </a:ext>
          </a:extLst>
        </p:spPr>
      </p:pic>
      <p:sp>
        <p:nvSpPr>
          <p:cNvPr id="35" name="ZoneTexte 34">
            <a:extLst>
              <a:ext uri="{FF2B5EF4-FFF2-40B4-BE49-F238E27FC236}">
                <a16:creationId xmlns:a16="http://schemas.microsoft.com/office/drawing/2014/main" id="{0C22A494-1977-400A-9F89-BD229079E60B}"/>
              </a:ext>
            </a:extLst>
          </p:cNvPr>
          <p:cNvSpPr txBox="1"/>
          <p:nvPr/>
        </p:nvSpPr>
        <p:spPr>
          <a:xfrm>
            <a:off x="1008985" y="41205111"/>
            <a:ext cx="28222315" cy="1138773"/>
          </a:xfrm>
          <a:prstGeom prst="rect">
            <a:avLst/>
          </a:prstGeom>
          <a:solidFill>
            <a:srgbClr val="7030A0"/>
          </a:solidFill>
        </p:spPr>
        <p:txBody>
          <a:bodyPr wrap="square" rtlCol="0">
            <a:spAutoFit/>
          </a:bodyPr>
          <a:lstStyle/>
          <a:p>
            <a:r>
              <a:rPr lang="fr-FR" sz="2000" b="1" dirty="0">
                <a:solidFill>
                  <a:schemeClr val="bg1"/>
                </a:solidFill>
              </a:rPr>
              <a:t>REMERCIEMENTS: </a:t>
            </a:r>
            <a:r>
              <a:rPr lang="fr-FR"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l’ANRS pour son soutien financier ; Aux personnes qui ont accepté de participer aux enquêtes VESPA ; Aux associations de patients. Aux investigateurs des services hospitaliers ; Au groupe ANRS VESPA (</a:t>
            </a:r>
            <a:r>
              <a:rPr lang="fr-FR"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France LERT, Rosemary DRAY-SPIRA, Yolande OBADIA, Myriam COULON, Anne-Déborah BOUHNIK, Valérie CAILLETON, Bruno SPIRE, Isabelle HEARD, Janine PIERRET, Marie-Ange SCHILTZ, Jeanne FAGNANI, Aline DESESQUELLES, Benoît RIANDEY, Cédric AFSA</a:t>
            </a:r>
            <a:r>
              <a:rPr lang="fr-FR"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 au groupe ANRS VESPA 2 (</a:t>
            </a:r>
            <a:r>
              <a:rPr lang="fr-FR"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France LERT ; Bruno SPIRE, Patrizia CARRIERI, Rosemary DRAY-SPIRA, Christine HAMELIN, Nicolas LORENTE, Marie PREAU et Marie SUZAN, Marion MORA</a:t>
            </a:r>
            <a:r>
              <a:rPr lang="fr-FR"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 au groupe ANRS VESPA 3 (</a:t>
            </a:r>
            <a:r>
              <a:rPr lang="fr-FR"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Bruno SPIRE, Cyrille DELPIERRE, Marie PREAU, Lise CUZIN, Valériane LEROY, Hugues FISHER, Paul Emmanuel DEVEZ, Céline OFFERLE, Xavier MABIRE, Mathilde PERRAY, Anne-Sophie PETIT, </a:t>
            </a:r>
            <a:r>
              <a:rPr lang="fr-FR" sz="1600" i="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Dulce</a:t>
            </a:r>
            <a:r>
              <a:rPr lang="fr-FR"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FERRAZ, Michel BOURRELLY, Gabriel GIRARD, Audrey CROUZET, Christel PROTIERE, Perrine ROUX, Luis SAGAON TEYSSIER,</a:t>
            </a:r>
            <a:r>
              <a:rPr lang="fr-FR" sz="1600" dirty="0">
                <a:solidFill>
                  <a:schemeClr val="bg1"/>
                </a:solidFill>
                <a:latin typeface="Century Gothic" panose="020B0502020202020204" pitchFamily="34" charset="0"/>
                <a:ea typeface="Roboto" panose="02000000000000000000"/>
                <a:cs typeface="Segoe UI" panose="020B0502040204020203" pitchFamily="34" charset="0"/>
              </a:rPr>
              <a:t> </a:t>
            </a:r>
            <a:r>
              <a:rPr lang="fr-FR"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Belkacem ASSELATE, Anissa ZERRARI, Célia REGNIER, Marion MORA</a:t>
            </a:r>
            <a:r>
              <a:rPr lang="fr-FR"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7" name="Espace réservé du contenu 2">
            <a:extLst>
              <a:ext uri="{FF2B5EF4-FFF2-40B4-BE49-F238E27FC236}">
                <a16:creationId xmlns:a16="http://schemas.microsoft.com/office/drawing/2014/main" id="{84B613AC-97A3-49B0-8051-E7D1C4283849}"/>
              </a:ext>
            </a:extLst>
          </p:cNvPr>
          <p:cNvSpPr txBox="1">
            <a:spLocks/>
          </p:cNvSpPr>
          <p:nvPr/>
        </p:nvSpPr>
        <p:spPr>
          <a:xfrm>
            <a:off x="13685094" y="26429249"/>
            <a:ext cx="15422923" cy="9448424"/>
          </a:xfrm>
          <a:prstGeom prst="rect">
            <a:avLst/>
          </a:prstGeom>
        </p:spPr>
        <p:txBody>
          <a:bodyPr>
            <a:normAutofit fontScale="32500" lnSpcReduction="20000"/>
          </a:bodyPr>
          <a:lst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a:lstStyle>
          <a:p>
            <a:pPr algn="just"/>
            <a:r>
              <a:rPr lang="fr-FR" sz="10500" b="1" dirty="0"/>
              <a:t>La participation des patients est primordiale pour améliorer leur prise en charge médicale et sociale. La force d’action du TRT-5 CHV a été essentielle pour permettre la mobilisation des patients:</a:t>
            </a:r>
          </a:p>
          <a:p>
            <a:pPr algn="just"/>
            <a:r>
              <a:rPr lang="fr-FR" sz="10500" dirty="0"/>
              <a:t>Le collectif a été pleinement intégré dans la recherche depuis l’élaboration même du projet et de sa méthodologie:</a:t>
            </a:r>
          </a:p>
          <a:p>
            <a:pPr lvl="1" algn="just">
              <a:buFont typeface="Wingdings" panose="05000000000000000000" pitchFamily="2" charset="2"/>
              <a:buChar char="§"/>
            </a:pPr>
            <a:r>
              <a:rPr lang="fr-FR" sz="9800" dirty="0"/>
              <a:t>Participation à la construction des questions de recherche </a:t>
            </a:r>
          </a:p>
          <a:p>
            <a:pPr lvl="1" algn="just">
              <a:buFont typeface="Wingdings" panose="05000000000000000000" pitchFamily="2" charset="2"/>
              <a:buChar char="§"/>
            </a:pPr>
            <a:r>
              <a:rPr lang="fr-FR" sz="9800" dirty="0"/>
              <a:t>Validation de la notice d’information et du formulaire de consentement </a:t>
            </a:r>
          </a:p>
          <a:p>
            <a:pPr lvl="1" algn="just">
              <a:buFont typeface="Wingdings" panose="05000000000000000000" pitchFamily="2" charset="2"/>
              <a:buChar char="§"/>
            </a:pPr>
            <a:r>
              <a:rPr lang="fr-FR" sz="9800" dirty="0"/>
              <a:t>Collaboration sur les outils d’enquête </a:t>
            </a:r>
          </a:p>
          <a:p>
            <a:pPr lvl="1" algn="just">
              <a:buFont typeface="Wingdings" panose="05000000000000000000" pitchFamily="2" charset="2"/>
              <a:buChar char="§"/>
            </a:pPr>
            <a:r>
              <a:rPr lang="fr-FR" sz="9800" dirty="0"/>
              <a:t>Participation à l’analyse et à l’interprétation des résultats</a:t>
            </a:r>
            <a:endParaRPr lang="en-US" sz="9800" dirty="0">
              <a:solidFill>
                <a:srgbClr val="FF0000"/>
              </a:solidFill>
            </a:endParaRPr>
          </a:p>
          <a:p>
            <a:pPr algn="just"/>
            <a:r>
              <a:rPr lang="fr-FR" sz="10500" dirty="0"/>
              <a:t>Le TRT-5 CHV a joué un rôle majeur autour de la communication de la recherche. </a:t>
            </a:r>
          </a:p>
          <a:p>
            <a:pPr lvl="1" algn="just">
              <a:buFont typeface="Wingdings" panose="05000000000000000000" pitchFamily="2" charset="2"/>
              <a:buChar char="§"/>
            </a:pPr>
            <a:r>
              <a:rPr lang="fr-FR" sz="9800" dirty="0"/>
              <a:t>une</a:t>
            </a:r>
            <a:r>
              <a:rPr lang="fr-FR" sz="9800" dirty="0">
                <a:solidFill>
                  <a:srgbClr val="7030A0"/>
                </a:solidFill>
              </a:rPr>
              <a:t> communication initiale </a:t>
            </a:r>
            <a:r>
              <a:rPr lang="fr-FR" sz="9800" dirty="0"/>
              <a:t>auprès de leur réseau communautaire destinée à faire connaitre les enquêtes Vespa et leurs apports, et à sensibiliser les personnes pouvant être amenées à participer ; </a:t>
            </a:r>
          </a:p>
          <a:p>
            <a:pPr lvl="1" algn="just">
              <a:buFont typeface="Wingdings" panose="05000000000000000000" pitchFamily="2" charset="2"/>
              <a:buChar char="§"/>
            </a:pPr>
            <a:r>
              <a:rPr lang="fr-FR" sz="9800" dirty="0"/>
              <a:t>une</a:t>
            </a:r>
            <a:r>
              <a:rPr lang="fr-FR" sz="9800" dirty="0">
                <a:solidFill>
                  <a:srgbClr val="7030A0"/>
                </a:solidFill>
              </a:rPr>
              <a:t> communication intermédiaire </a:t>
            </a:r>
            <a:r>
              <a:rPr lang="fr-FR" sz="9800" dirty="0"/>
              <a:t>spécifiquement destinée aux participants afin de les informer de l’avancée de la recherche ; </a:t>
            </a:r>
          </a:p>
          <a:p>
            <a:pPr lvl="1" algn="just">
              <a:buFont typeface="Wingdings" panose="05000000000000000000" pitchFamily="2" charset="2"/>
              <a:buChar char="§"/>
            </a:pPr>
            <a:r>
              <a:rPr lang="fr-FR" sz="9800" dirty="0"/>
              <a:t>une</a:t>
            </a:r>
            <a:r>
              <a:rPr lang="fr-FR" sz="9800" dirty="0">
                <a:solidFill>
                  <a:srgbClr val="7030A0"/>
                </a:solidFill>
              </a:rPr>
              <a:t> communication finale </a:t>
            </a:r>
            <a:r>
              <a:rPr lang="fr-FR" sz="9800" dirty="0"/>
              <a:t>reprenant les résultats de l’enquête. Le TrT-5 CHV s’assure de la diffusion des résultats de la recherche auprès des personnes concernées, du grand public et des décideurs, mettant notamment en avant les résultats de la recherche au travers de leurs réseaux sociaux et communautaires, et en élaborant des recommandations institutionnelles</a:t>
            </a:r>
            <a:endParaRPr lang="en-US" sz="9800" dirty="0">
              <a:solidFill>
                <a:srgbClr val="FF0000"/>
              </a:solidFill>
            </a:endParaRPr>
          </a:p>
        </p:txBody>
      </p:sp>
      <p:sp>
        <p:nvSpPr>
          <p:cNvPr id="40" name="ZoneTexte 39">
            <a:extLst>
              <a:ext uri="{FF2B5EF4-FFF2-40B4-BE49-F238E27FC236}">
                <a16:creationId xmlns:a16="http://schemas.microsoft.com/office/drawing/2014/main" id="{A96D9E01-3BDB-4D47-A3C5-6249EE914E9E}"/>
              </a:ext>
            </a:extLst>
          </p:cNvPr>
          <p:cNvSpPr txBox="1"/>
          <p:nvPr/>
        </p:nvSpPr>
        <p:spPr>
          <a:xfrm>
            <a:off x="14673417" y="25575435"/>
            <a:ext cx="13968543" cy="646331"/>
          </a:xfrm>
          <a:prstGeom prst="rect">
            <a:avLst/>
          </a:prstGeom>
          <a:solidFill>
            <a:schemeClr val="accent1">
              <a:lumMod val="40000"/>
              <a:lumOff val="60000"/>
            </a:schemeClr>
          </a:solidFill>
        </p:spPr>
        <p:txBody>
          <a:bodyPr wrap="square" rtlCol="0">
            <a:spAutoFit/>
          </a:bodyPr>
          <a:lstStyle>
            <a:defPPr>
              <a:defRPr lang="en-US"/>
            </a:defPPr>
            <a:lvl1pPr>
              <a:defRPr sz="3600" b="1">
                <a:solidFill>
                  <a:schemeClr val="bg1"/>
                </a:solidFill>
              </a:defRPr>
            </a:lvl1pPr>
          </a:lstStyle>
          <a:p>
            <a:r>
              <a:rPr lang="fr-FR" dirty="0"/>
              <a:t>L’implication du TRT-5 CHV</a:t>
            </a:r>
          </a:p>
        </p:txBody>
      </p:sp>
      <p:sp>
        <p:nvSpPr>
          <p:cNvPr id="43" name="ZoneTexte 42">
            <a:extLst>
              <a:ext uri="{FF2B5EF4-FFF2-40B4-BE49-F238E27FC236}">
                <a16:creationId xmlns:a16="http://schemas.microsoft.com/office/drawing/2014/main" id="{06AE8D1E-96CB-4A75-957E-D50DAE6A3CA8}"/>
              </a:ext>
            </a:extLst>
          </p:cNvPr>
          <p:cNvSpPr txBox="1"/>
          <p:nvPr/>
        </p:nvSpPr>
        <p:spPr>
          <a:xfrm>
            <a:off x="14673417" y="10204681"/>
            <a:ext cx="14111159" cy="646331"/>
          </a:xfrm>
          <a:prstGeom prst="rect">
            <a:avLst/>
          </a:prstGeom>
          <a:solidFill>
            <a:schemeClr val="accent1">
              <a:lumMod val="40000"/>
              <a:lumOff val="60000"/>
            </a:schemeClr>
          </a:solidFill>
        </p:spPr>
        <p:txBody>
          <a:bodyPr wrap="square" rtlCol="0">
            <a:spAutoFit/>
          </a:bodyPr>
          <a:lstStyle/>
          <a:p>
            <a:r>
              <a:rPr lang="fr-FR" sz="3600" b="1" dirty="0">
                <a:solidFill>
                  <a:schemeClr val="bg1"/>
                </a:solidFill>
              </a:rPr>
              <a:t>Une méthode similaire </a:t>
            </a:r>
          </a:p>
        </p:txBody>
      </p:sp>
      <p:sp>
        <p:nvSpPr>
          <p:cNvPr id="44" name="ZoneTexte 43">
            <a:extLst>
              <a:ext uri="{FF2B5EF4-FFF2-40B4-BE49-F238E27FC236}">
                <a16:creationId xmlns:a16="http://schemas.microsoft.com/office/drawing/2014/main" id="{4784DF8E-BC02-4539-8321-7276E9CC15D9}"/>
              </a:ext>
            </a:extLst>
          </p:cNvPr>
          <p:cNvSpPr txBox="1"/>
          <p:nvPr/>
        </p:nvSpPr>
        <p:spPr>
          <a:xfrm>
            <a:off x="14673417" y="19035373"/>
            <a:ext cx="14111159" cy="646331"/>
          </a:xfrm>
          <a:prstGeom prst="rect">
            <a:avLst/>
          </a:prstGeom>
          <a:solidFill>
            <a:schemeClr val="accent1">
              <a:lumMod val="40000"/>
              <a:lumOff val="60000"/>
            </a:schemeClr>
          </a:solidFill>
        </p:spPr>
        <p:txBody>
          <a:bodyPr wrap="square" rtlCol="0">
            <a:spAutoFit/>
          </a:bodyPr>
          <a:lstStyle/>
          <a:p>
            <a:r>
              <a:rPr lang="fr-FR" sz="3600" b="1" dirty="0">
                <a:solidFill>
                  <a:schemeClr val="bg1"/>
                </a:solidFill>
              </a:rPr>
              <a:t>Des outils de collecte de données comparables</a:t>
            </a:r>
          </a:p>
        </p:txBody>
      </p:sp>
      <p:sp>
        <p:nvSpPr>
          <p:cNvPr id="45" name="Espace réservé du contenu 2">
            <a:extLst>
              <a:ext uri="{FF2B5EF4-FFF2-40B4-BE49-F238E27FC236}">
                <a16:creationId xmlns:a16="http://schemas.microsoft.com/office/drawing/2014/main" id="{AC447289-1FC3-4F82-BD02-3AB7CE3F0146}"/>
              </a:ext>
            </a:extLst>
          </p:cNvPr>
          <p:cNvSpPr txBox="1">
            <a:spLocks/>
          </p:cNvSpPr>
          <p:nvPr/>
        </p:nvSpPr>
        <p:spPr>
          <a:xfrm>
            <a:off x="806649" y="29061614"/>
            <a:ext cx="12287081" cy="1473289"/>
          </a:xfrm>
          <a:prstGeom prst="rect">
            <a:avLst/>
          </a:prstGeom>
        </p:spPr>
        <p:txBody>
          <a:bodyPr>
            <a:noAutofit/>
          </a:bodyPr>
          <a:lst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a:lstStyle>
          <a:p>
            <a:pPr marL="0" indent="0" algn="just">
              <a:buNone/>
            </a:pPr>
            <a:r>
              <a:rPr lang="fr-FR" sz="3400" dirty="0"/>
              <a:t>A chaque période, le TRT-5 CHV s’est mobilisé pour que les chercheurs  mesurent l’impact des avancées scientifiques </a:t>
            </a:r>
            <a:r>
              <a:rPr lang="fr-FR" sz="3600" dirty="0"/>
              <a:t>dans la vie des personnes.</a:t>
            </a:r>
            <a:r>
              <a:rPr lang="fr-FR" sz="3400" dirty="0"/>
              <a:t>  </a:t>
            </a:r>
            <a:endParaRPr lang="en-US" sz="3400" dirty="0"/>
          </a:p>
          <a:p>
            <a:pPr marL="0" indent="0">
              <a:buFont typeface="Arial" panose="020B0604020202020204" pitchFamily="34" charset="0"/>
              <a:buNone/>
            </a:pPr>
            <a:endParaRPr lang="fr-FR" sz="3400" dirty="0"/>
          </a:p>
        </p:txBody>
      </p:sp>
    </p:spTree>
    <p:extLst>
      <p:ext uri="{BB962C8B-B14F-4D97-AF65-F5344CB8AC3E}">
        <p14:creationId xmlns:p14="http://schemas.microsoft.com/office/powerpoint/2010/main" val="203010966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20474</TotalTime>
  <Words>1447</Words>
  <Application>Microsoft Office PowerPoint</Application>
  <PresentationFormat>Personnalisé</PresentationFormat>
  <Paragraphs>84</Paragraphs>
  <Slides>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vt:i4>
      </vt:variant>
    </vt:vector>
  </HeadingPairs>
  <TitlesOfParts>
    <vt:vector size="10" baseType="lpstr">
      <vt:lpstr>Arial</vt:lpstr>
      <vt:lpstr>Calibri</vt:lpstr>
      <vt:lpstr>Calibri Light</vt:lpstr>
      <vt:lpstr>Century Gothic</vt:lpstr>
      <vt:lpstr>Roboto</vt:lpstr>
      <vt:lpstr>Segoe UI</vt:lpstr>
      <vt:lpstr>Times New Roman</vt:lpstr>
      <vt:lpstr>Wingdings</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Marion Mora</dc:creator>
  <cp:lastModifiedBy>Marion Mora</cp:lastModifiedBy>
  <cp:revision>37</cp:revision>
  <dcterms:created xsi:type="dcterms:W3CDTF">2024-10-28T12:26:38Z</dcterms:created>
  <dcterms:modified xsi:type="dcterms:W3CDTF">2024-11-22T08:28:36Z</dcterms:modified>
</cp:coreProperties>
</file>